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4"/>
  </p:notesMasterIdLst>
  <p:sldIdLst>
    <p:sldId id="256" r:id="rId2"/>
    <p:sldId id="257" r:id="rId3"/>
    <p:sldId id="258" r:id="rId4"/>
    <p:sldId id="260" r:id="rId5"/>
    <p:sldId id="268" r:id="rId6"/>
    <p:sldId id="269" r:id="rId7"/>
    <p:sldId id="261" r:id="rId8"/>
    <p:sldId id="264" r:id="rId9"/>
    <p:sldId id="266" r:id="rId10"/>
    <p:sldId id="270" r:id="rId11"/>
    <p:sldId id="272" r:id="rId12"/>
    <p:sldId id="273" r:id="rId13"/>
    <p:sldId id="274" r:id="rId14"/>
    <p:sldId id="275" r:id="rId15"/>
    <p:sldId id="276" r:id="rId16"/>
    <p:sldId id="277" r:id="rId17"/>
    <p:sldId id="278" r:id="rId18"/>
    <p:sldId id="279" r:id="rId19"/>
    <p:sldId id="280" r:id="rId20"/>
    <p:sldId id="281" r:id="rId21"/>
    <p:sldId id="282" r:id="rId22"/>
    <p:sldId id="271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48" d="100"/>
          <a:sy n="48" d="100"/>
        </p:scale>
        <p:origin x="53" y="6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62F420-0224-43A7-8E56-47EDC426A6EB}" type="datetimeFigureOut">
              <a:rPr lang="en-US" smtClean="0"/>
              <a:t>4/24/2024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B2E0CB-FC81-4E7E-8DCC-63365FA278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2339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B2E0CB-FC81-4E7E-8DCC-63365FA278B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6456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B2E0CB-FC81-4E7E-8DCC-63365FA278B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351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5">
            <a:extLst>
              <a:ext uri="{FF2B5EF4-FFF2-40B4-BE49-F238E27FC236}">
                <a16:creationId xmlns="" xmlns:a16="http://schemas.microsoft.com/office/drawing/2014/main" id="{1EBC0340-3AAE-A39F-0BAF-0E7430611152}"/>
              </a:ext>
            </a:extLst>
          </p:cNvPr>
          <p:cNvSpPr/>
          <p:nvPr/>
        </p:nvSpPr>
        <p:spPr>
          <a:xfrm>
            <a:off x="3127386" y="1976768"/>
            <a:ext cx="6929120" cy="4877511"/>
          </a:xfrm>
          <a:custGeom>
            <a:avLst/>
            <a:gdLst>
              <a:gd name="connsiteX0" fmla="*/ 3464560 w 6929120"/>
              <a:gd name="connsiteY0" fmla="*/ 0 h 4877511"/>
              <a:gd name="connsiteX1" fmla="*/ 6929120 w 6929120"/>
              <a:gd name="connsiteY1" fmla="*/ 3464560 h 4877511"/>
              <a:gd name="connsiteX2" fmla="*/ 6656858 w 6929120"/>
              <a:gd name="connsiteY2" fmla="*/ 4813124 h 4877511"/>
              <a:gd name="connsiteX3" fmla="*/ 6625841 w 6929120"/>
              <a:gd name="connsiteY3" fmla="*/ 4877511 h 4877511"/>
              <a:gd name="connsiteX4" fmla="*/ 303280 w 6929120"/>
              <a:gd name="connsiteY4" fmla="*/ 4877511 h 4877511"/>
              <a:gd name="connsiteX5" fmla="*/ 272263 w 6929120"/>
              <a:gd name="connsiteY5" fmla="*/ 4813124 h 4877511"/>
              <a:gd name="connsiteX6" fmla="*/ 0 w 6929120"/>
              <a:gd name="connsiteY6" fmla="*/ 3464560 h 4877511"/>
              <a:gd name="connsiteX7" fmla="*/ 3464560 w 6929120"/>
              <a:gd name="connsiteY7" fmla="*/ 0 h 4877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929120" h="4877511">
                <a:moveTo>
                  <a:pt x="3464560" y="0"/>
                </a:moveTo>
                <a:cubicBezTo>
                  <a:pt x="5377984" y="0"/>
                  <a:pt x="6929120" y="1551136"/>
                  <a:pt x="6929120" y="3464560"/>
                </a:cubicBezTo>
                <a:cubicBezTo>
                  <a:pt x="6929120" y="3942916"/>
                  <a:pt x="6832174" y="4398629"/>
                  <a:pt x="6656858" y="4813124"/>
                </a:cubicBezTo>
                <a:lnTo>
                  <a:pt x="6625841" y="4877511"/>
                </a:lnTo>
                <a:lnTo>
                  <a:pt x="303280" y="4877511"/>
                </a:lnTo>
                <a:lnTo>
                  <a:pt x="272263" y="4813124"/>
                </a:lnTo>
                <a:cubicBezTo>
                  <a:pt x="96946" y="4398629"/>
                  <a:pt x="0" y="3942916"/>
                  <a:pt x="0" y="3464560"/>
                </a:cubicBezTo>
                <a:cubicBezTo>
                  <a:pt x="0" y="1551136"/>
                  <a:pt x="1551136" y="0"/>
                  <a:pt x="346456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10" name="Picture 9" descr="Gap between two buildings against the blue sky">
            <a:extLst>
              <a:ext uri="{FF2B5EF4-FFF2-40B4-BE49-F238E27FC236}">
                <a16:creationId xmlns="" xmlns:a16="http://schemas.microsoft.com/office/drawing/2014/main" id="{C40F96A3-9DAF-4D22-64AD-CEC023D28D9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0546"/>
                    </a14:imgEffect>
                    <a14:imgEffect>
                      <a14:saturation sat="0"/>
                    </a14:imgEffect>
                    <a14:imgEffect>
                      <a14:brightnessContrast bright="-34000" contras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2550" b="8386"/>
          <a:stretch/>
        </p:blipFill>
        <p:spPr>
          <a:xfrm>
            <a:off x="760411" y="0"/>
            <a:ext cx="11431589" cy="685800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16768" y="633753"/>
            <a:ext cx="7414940" cy="578325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2400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16768" y="1313284"/>
            <a:ext cx="6226593" cy="3427502"/>
          </a:xfrm>
        </p:spPr>
        <p:txBody>
          <a:bodyPr lIns="0" tIns="0" rIns="0" bIns="0" anchor="t">
            <a:noAutofit/>
          </a:bodyPr>
          <a:lstStyle>
            <a:lvl1pPr algn="l">
              <a:defRPr sz="45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867612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>
            <a:extLst>
              <a:ext uri="{FF2B5EF4-FFF2-40B4-BE49-F238E27FC236}">
                <a16:creationId xmlns="" xmlns:a16="http://schemas.microsoft.com/office/drawing/2014/main" id="{8D869122-E2BC-ED44-681B-43F70BEF81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8" name="Picture Placeholder 23">
            <a:extLst>
              <a:ext uri="{FF2B5EF4-FFF2-40B4-BE49-F238E27FC236}">
                <a16:creationId xmlns="" xmlns:a16="http://schemas.microsoft.com/office/drawing/2014/main" id="{255CBD6C-C281-8722-27D4-3D2CC5788A0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90665" y="1650517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F1774C4E-7344-8232-3750-E424576E1D73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088136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0" name="Text Placeholder 28">
            <a:extLst>
              <a:ext uri="{FF2B5EF4-FFF2-40B4-BE49-F238E27FC236}">
                <a16:creationId xmlns="" xmlns:a16="http://schemas.microsoft.com/office/drawing/2014/main" id="{1CE5D490-4727-FFF1-4BFF-A3DED42ECA3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185312" y="3587657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18" name="Picture Placeholder 23">
            <a:extLst>
              <a:ext uri="{FF2B5EF4-FFF2-40B4-BE49-F238E27FC236}">
                <a16:creationId xmlns="" xmlns:a16="http://schemas.microsoft.com/office/drawing/2014/main" id="{53802057-01C6-8655-30FA-091AC26925F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638242" y="1656748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0" name="Text Placeholder 39">
            <a:extLst>
              <a:ext uri="{FF2B5EF4-FFF2-40B4-BE49-F238E27FC236}">
                <a16:creationId xmlns="" xmlns:a16="http://schemas.microsoft.com/office/drawing/2014/main" id="{69E47AF5-CB74-C3EB-76CA-1CA76678E2D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636236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6" name="Text Placeholder 28">
            <a:extLst>
              <a:ext uri="{FF2B5EF4-FFF2-40B4-BE49-F238E27FC236}">
                <a16:creationId xmlns="" xmlns:a16="http://schemas.microsoft.com/office/drawing/2014/main" id="{890DFA6A-3356-DE98-022D-0DA202FBFD7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734201" y="3589774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19" name="Picture Placeholder 23">
            <a:extLst>
              <a:ext uri="{FF2B5EF4-FFF2-40B4-BE49-F238E27FC236}">
                <a16:creationId xmlns="" xmlns:a16="http://schemas.microsoft.com/office/drawing/2014/main" id="{4EB02CDB-488A-8142-CAF9-8E37FFF7C07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185819" y="1662979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3" name="Text Placeholder 42">
            <a:extLst>
              <a:ext uri="{FF2B5EF4-FFF2-40B4-BE49-F238E27FC236}">
                <a16:creationId xmlns="" xmlns:a16="http://schemas.microsoft.com/office/drawing/2014/main" id="{4F3265D0-915B-E319-A154-B81C7A2C5B9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183813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9" name="Text Placeholder 28">
            <a:extLst>
              <a:ext uri="{FF2B5EF4-FFF2-40B4-BE49-F238E27FC236}">
                <a16:creationId xmlns="" xmlns:a16="http://schemas.microsoft.com/office/drawing/2014/main" id="{CC0A1957-087D-BAC8-2FD3-C7879A14D68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83090" y="3594007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17" name="Picture Placeholder 23">
            <a:extLst>
              <a:ext uri="{FF2B5EF4-FFF2-40B4-BE49-F238E27FC236}">
                <a16:creationId xmlns="" xmlns:a16="http://schemas.microsoft.com/office/drawing/2014/main" id="{C0FA0782-5A43-CA2A-3152-A02B9D5D744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733396" y="1669209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6" name="Text Placeholder 45">
            <a:extLst>
              <a:ext uri="{FF2B5EF4-FFF2-40B4-BE49-F238E27FC236}">
                <a16:creationId xmlns="" xmlns:a16="http://schemas.microsoft.com/office/drawing/2014/main" id="{D922E682-729B-97DE-1956-5B8FDDB7A7B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731390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2" name="Text Placeholder 28">
            <a:extLst>
              <a:ext uri="{FF2B5EF4-FFF2-40B4-BE49-F238E27FC236}">
                <a16:creationId xmlns="" xmlns:a16="http://schemas.microsoft.com/office/drawing/2014/main" id="{8A2E2333-661F-499A-4099-13003D5327D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831978" y="3591891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="" xmlns:a16="http://schemas.microsoft.com/office/drawing/2014/main" id="{BC2B0E64-6036-C50A-4B09-3307E136D0D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90665" y="4221285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9" name="Text Placeholder 48">
            <a:extLst>
              <a:ext uri="{FF2B5EF4-FFF2-40B4-BE49-F238E27FC236}">
                <a16:creationId xmlns="" xmlns:a16="http://schemas.microsoft.com/office/drawing/2014/main" id="{B1360129-7F80-B48D-D46B-A111F17E47B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088136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3" name="Text Placeholder 28">
            <a:extLst>
              <a:ext uri="{FF2B5EF4-FFF2-40B4-BE49-F238E27FC236}">
                <a16:creationId xmlns="" xmlns:a16="http://schemas.microsoft.com/office/drawing/2014/main" id="{34A00EE2-7DE2-BF48-E0C1-81C2158B410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185312" y="6150401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6" name="Picture Placeholder 23">
            <a:extLst>
              <a:ext uri="{FF2B5EF4-FFF2-40B4-BE49-F238E27FC236}">
                <a16:creationId xmlns="" xmlns:a16="http://schemas.microsoft.com/office/drawing/2014/main" id="{90EE9725-A8CC-5A72-59F1-663EECC9FDF7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638242" y="4218973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874C74F1-405C-C6EE-A607-2236B9B08E00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3636236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5" name="Text Placeholder 28">
            <a:extLst>
              <a:ext uri="{FF2B5EF4-FFF2-40B4-BE49-F238E27FC236}">
                <a16:creationId xmlns="" xmlns:a16="http://schemas.microsoft.com/office/drawing/2014/main" id="{F3B25311-1AE4-31EC-9514-AD4642A2B4F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734201" y="6151618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7" name="Picture Placeholder 23">
            <a:extLst>
              <a:ext uri="{FF2B5EF4-FFF2-40B4-BE49-F238E27FC236}">
                <a16:creationId xmlns="" xmlns:a16="http://schemas.microsoft.com/office/drawing/2014/main" id="{EA14E23B-F3B1-C7A2-B03A-1CEABC2E4CF2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185819" y="4220129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53" name="Text Placeholder 52">
            <a:extLst>
              <a:ext uri="{FF2B5EF4-FFF2-40B4-BE49-F238E27FC236}">
                <a16:creationId xmlns="" xmlns:a16="http://schemas.microsoft.com/office/drawing/2014/main" id="{3914135F-F251-D319-FE2A-787B519F9071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183813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8" name="Text Placeholder 28">
            <a:extLst>
              <a:ext uri="{FF2B5EF4-FFF2-40B4-BE49-F238E27FC236}">
                <a16:creationId xmlns="" xmlns:a16="http://schemas.microsoft.com/office/drawing/2014/main" id="{A39619BE-B308-86FC-D02B-5B8AE1C8BF9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283090" y="6149184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5" name="Picture Placeholder 23">
            <a:extLst>
              <a:ext uri="{FF2B5EF4-FFF2-40B4-BE49-F238E27FC236}">
                <a16:creationId xmlns="" xmlns:a16="http://schemas.microsoft.com/office/drawing/2014/main" id="{D44FC776-875A-9EAD-435C-F5D0F3DF3852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733396" y="4222440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54" name="Text Placeholder 53">
            <a:extLst>
              <a:ext uri="{FF2B5EF4-FFF2-40B4-BE49-F238E27FC236}">
                <a16:creationId xmlns="" xmlns:a16="http://schemas.microsoft.com/office/drawing/2014/main" id="{B9DED069-060F-0176-B4A9-26120A147B76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731390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51" name="Text Placeholder 28">
            <a:extLst>
              <a:ext uri="{FF2B5EF4-FFF2-40B4-BE49-F238E27FC236}">
                <a16:creationId xmlns="" xmlns:a16="http://schemas.microsoft.com/office/drawing/2014/main" id="{4AD10861-EBBA-146D-C4EC-C0252F808B5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831978" y="6152835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58B2A1B4-8B38-9645-3655-35A4232B984C}"/>
              </a:ext>
            </a:extLst>
          </p:cNvPr>
          <p:cNvSpPr>
            <a:spLocks noGrp="1"/>
          </p:cNvSpPr>
          <p:nvPr>
            <p:ph type="ftr" sz="quarter" idx="4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FFD77F83-709B-A595-838B-A50CBBA8DB76}"/>
              </a:ext>
            </a:extLst>
          </p:cNvPr>
          <p:cNvSpPr>
            <a:spLocks noGrp="1"/>
          </p:cNvSpPr>
          <p:nvPr>
            <p:ph type="sldNum" sz="quarter" idx="46"/>
          </p:nvPr>
        </p:nvSpPr>
        <p:spPr/>
        <p:txBody>
          <a:bodyPr/>
          <a:lstStyle/>
          <a:p>
            <a:fld id="{6F0D0F06-D081-4AE5-8EBC-489F298DDA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7687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21">
            <a:extLst>
              <a:ext uri="{FF2B5EF4-FFF2-40B4-BE49-F238E27FC236}">
                <a16:creationId xmlns="" xmlns:a16="http://schemas.microsoft.com/office/drawing/2014/main" id="{3995F526-330B-DAB7-25A1-EFA47C9C80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384" y="884982"/>
            <a:ext cx="5744335" cy="979204"/>
          </a:xfrm>
        </p:spPr>
        <p:txBody>
          <a:bodyPr lIns="0" tIns="0" rIns="0" bIns="0" anchor="t">
            <a:noAutofit/>
          </a:bodyPr>
          <a:lstStyle>
            <a:lvl1pPr>
              <a:defRPr sz="3600" cap="all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5" name="Text Placeholder 28">
            <a:extLst>
              <a:ext uri="{FF2B5EF4-FFF2-40B4-BE49-F238E27FC236}">
                <a16:creationId xmlns="" xmlns:a16="http://schemas.microsoft.com/office/drawing/2014/main" id="{93B8605C-A60E-DE47-5851-9BF04601C89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52790" y="1864186"/>
            <a:ext cx="5753520" cy="631867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0" name="Text Placeholder 28">
            <a:extLst>
              <a:ext uri="{FF2B5EF4-FFF2-40B4-BE49-F238E27FC236}">
                <a16:creationId xmlns="" xmlns:a16="http://schemas.microsoft.com/office/drawing/2014/main" id="{7B436DCE-21AD-38E2-5C66-1BA09385112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51805" y="2553205"/>
            <a:ext cx="5257800" cy="1311566"/>
          </a:xfrm>
        </p:spPr>
        <p:txBody>
          <a:bodyPr vert="horz" lIns="0" tIns="0" rIns="0" bIns="0" rtlCol="0">
            <a:noAutofit/>
          </a:bodyPr>
          <a:lstStyle>
            <a:lvl1pPr marL="0" indent="0">
              <a:buFont typeface="Arial" panose="020B0604020202020204" pitchFamily="34" charset="0"/>
              <a:buChar char="•"/>
              <a:defRPr lang="en-US" sz="1400" spc="0" baseline="0" dirty="0"/>
            </a:lvl1pPr>
          </a:lstStyle>
          <a:p>
            <a:pPr marL="285750" lvl="0" indent="-285750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Second level</a:t>
            </a:r>
          </a:p>
          <a:p>
            <a:pPr marL="285750" lvl="0" indent="-285750">
              <a:lnSpc>
                <a:spcPct val="100000"/>
              </a:lnSpc>
              <a:spcBef>
                <a:spcPts val="0"/>
              </a:spcBef>
            </a:pPr>
            <a:endParaRPr lang="en-US" dirty="0"/>
          </a:p>
        </p:txBody>
      </p:sp>
      <p:sp>
        <p:nvSpPr>
          <p:cNvPr id="20" name="Text Placeholder 28">
            <a:extLst>
              <a:ext uri="{FF2B5EF4-FFF2-40B4-BE49-F238E27FC236}">
                <a16:creationId xmlns="" xmlns:a16="http://schemas.microsoft.com/office/drawing/2014/main" id="{3A8FAFF0-E023-1B32-CC58-E8ABA8632D2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52790" y="4057317"/>
            <a:ext cx="5753520" cy="631867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9" name="Text Placeholder 28">
            <a:extLst>
              <a:ext uri="{FF2B5EF4-FFF2-40B4-BE49-F238E27FC236}">
                <a16:creationId xmlns="" xmlns:a16="http://schemas.microsoft.com/office/drawing/2014/main" id="{B73215FA-B8EB-7DD7-837F-F76B74F8372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51805" y="4746336"/>
            <a:ext cx="5257800" cy="1311566"/>
          </a:xfrm>
        </p:spPr>
        <p:txBody>
          <a:bodyPr vert="horz" lIns="0" tIns="0" rIns="0" bIns="0" rtlCol="0">
            <a:noAutofit/>
          </a:bodyPr>
          <a:lstStyle>
            <a:lvl1pPr marL="0" indent="0">
              <a:buFont typeface="Arial" panose="020B0604020202020204" pitchFamily="34" charset="0"/>
              <a:buChar char="•"/>
              <a:defRPr lang="en-US" sz="1400" spc="0" baseline="0" dirty="0"/>
            </a:lvl1pPr>
          </a:lstStyle>
          <a:p>
            <a:pPr marL="285750" lvl="0" indent="-285750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Second level</a:t>
            </a:r>
          </a:p>
          <a:p>
            <a:pPr marL="285750" lvl="0" indent="-285750">
              <a:lnSpc>
                <a:spcPct val="100000"/>
              </a:lnSpc>
              <a:spcBef>
                <a:spcPts val="0"/>
              </a:spcBef>
            </a:pP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="" xmlns:a16="http://schemas.microsoft.com/office/drawing/2014/main" id="{4AED9AA9-2FB1-B400-47C0-803090B07B01}"/>
              </a:ext>
            </a:extLst>
          </p:cNvPr>
          <p:cNvSpPr/>
          <p:nvPr/>
        </p:nvSpPr>
        <p:spPr>
          <a:xfrm>
            <a:off x="7793831" y="810843"/>
            <a:ext cx="3091172" cy="5597912"/>
          </a:xfrm>
          <a:prstGeom prst="rect">
            <a:avLst/>
          </a:prstGeom>
          <a:solidFill>
            <a:schemeClr val="accent1">
              <a:alpha val="9323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8" name="Picture Placeholder 17">
            <a:extLst>
              <a:ext uri="{FF2B5EF4-FFF2-40B4-BE49-F238E27FC236}">
                <a16:creationId xmlns="" xmlns:a16="http://schemas.microsoft.com/office/drawing/2014/main" id="{C39E8D03-897F-C49F-D816-03B8BD63013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14510" y="1066373"/>
            <a:ext cx="2243137" cy="4929188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algn="ctr"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Picture Placeholder 17">
            <a:extLst>
              <a:ext uri="{FF2B5EF4-FFF2-40B4-BE49-F238E27FC236}">
                <a16:creationId xmlns="" xmlns:a16="http://schemas.microsoft.com/office/drawing/2014/main" id="{DE571619-8CCB-E378-472D-84C8ED7F8AC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791099" y="1066373"/>
            <a:ext cx="1672682" cy="2278993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algn="ctr"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Picture Placeholder 17">
            <a:extLst>
              <a:ext uri="{FF2B5EF4-FFF2-40B4-BE49-F238E27FC236}">
                <a16:creationId xmlns="" xmlns:a16="http://schemas.microsoft.com/office/drawing/2014/main" id="{4A772672-1696-B0AC-34A7-37560F101D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791099" y="3716568"/>
            <a:ext cx="1672682" cy="2278993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algn="ctr"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5A615220-DA65-3A8D-609D-95B6D86B192A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6AC2A57F-F2BF-F3B3-9D45-5DCD2608D80C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6F0D0F06-D081-4AE5-8EBC-489F298DDA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2128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="" xmlns:a16="http://schemas.microsoft.com/office/drawing/2014/main" id="{821385B8-472C-422F-2A52-C71336190A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2" name="Oval 1">
            <a:extLst>
              <a:ext uri="{FF2B5EF4-FFF2-40B4-BE49-F238E27FC236}">
                <a16:creationId xmlns="" xmlns:a16="http://schemas.microsoft.com/office/drawing/2014/main" id="{9DE7CA9C-8486-4EA1-8701-DB28FF478598}"/>
              </a:ext>
            </a:extLst>
          </p:cNvPr>
          <p:cNvSpPr/>
          <p:nvPr/>
        </p:nvSpPr>
        <p:spPr>
          <a:xfrm>
            <a:off x="2060160" y="2070777"/>
            <a:ext cx="956930" cy="956930"/>
          </a:xfrm>
          <a:prstGeom prst="ellipse">
            <a:avLst/>
          </a:prstGeom>
          <a:solidFill>
            <a:schemeClr val="accent1">
              <a:alpha val="7449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6" name="Picture Placeholder 13">
            <a:extLst>
              <a:ext uri="{FF2B5EF4-FFF2-40B4-BE49-F238E27FC236}">
                <a16:creationId xmlns="" xmlns:a16="http://schemas.microsoft.com/office/drawing/2014/main" id="{5C378C59-971F-BF38-742D-D95B205A12CA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1540257" y="2001750"/>
            <a:ext cx="1159161" cy="1036101"/>
          </a:xfrm>
          <a:noFill/>
        </p:spPr>
        <p:txBody>
          <a:bodyPr anchor="ctr">
            <a:noAutofit/>
          </a:bodyPr>
          <a:lstStyle>
            <a:lvl1pPr algn="ctr">
              <a:defRPr sz="1600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Subtitle 2">
            <a:extLst>
              <a:ext uri="{FF2B5EF4-FFF2-40B4-BE49-F238E27FC236}">
                <a16:creationId xmlns="" xmlns:a16="http://schemas.microsoft.com/office/drawing/2014/main" id="{3BAF3E19-6FBE-8CBB-4079-33F65C860D3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44257" y="3029583"/>
            <a:ext cx="2940863" cy="1002007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000" b="1" i="0" cap="all" spc="300" baseline="0">
                <a:latin typeface="+mj-lt"/>
                <a:cs typeface="Arial Black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="" xmlns:a16="http://schemas.microsoft.com/office/drawing/2014/main" id="{16C42666-9F54-E92B-0327-85CCBAD21F0A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844257" y="4053021"/>
            <a:ext cx="2944737" cy="2284667"/>
          </a:xfrm>
        </p:spPr>
        <p:txBody>
          <a:bodyPr lIns="0" tIns="0" rIns="0" bIns="0"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Oval 2">
            <a:extLst>
              <a:ext uri="{FF2B5EF4-FFF2-40B4-BE49-F238E27FC236}">
                <a16:creationId xmlns="" xmlns:a16="http://schemas.microsoft.com/office/drawing/2014/main" id="{FCFF2E1B-0868-370D-4DD5-C9FAA608FAF8}"/>
              </a:ext>
            </a:extLst>
          </p:cNvPr>
          <p:cNvSpPr/>
          <p:nvPr/>
        </p:nvSpPr>
        <p:spPr>
          <a:xfrm>
            <a:off x="5617535" y="2070777"/>
            <a:ext cx="956930" cy="956930"/>
          </a:xfrm>
          <a:prstGeom prst="ellipse">
            <a:avLst/>
          </a:prstGeom>
          <a:solidFill>
            <a:schemeClr val="accent1">
              <a:alpha val="7449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4" name="Picture Placeholder 13">
            <a:extLst>
              <a:ext uri="{FF2B5EF4-FFF2-40B4-BE49-F238E27FC236}">
                <a16:creationId xmlns="" xmlns:a16="http://schemas.microsoft.com/office/drawing/2014/main" id="{0B4A9B4F-A838-18BA-A205-674E6E13EB4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5107541" y="2001750"/>
            <a:ext cx="1159161" cy="1036101"/>
          </a:xfrm>
          <a:noFill/>
        </p:spPr>
        <p:txBody>
          <a:bodyPr anchor="ctr">
            <a:noAutofit/>
          </a:bodyPr>
          <a:lstStyle>
            <a:lvl1pPr algn="ctr">
              <a:defRPr sz="1600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31" name="Text Placeholder 28">
            <a:extLst>
              <a:ext uri="{FF2B5EF4-FFF2-40B4-BE49-F238E27FC236}">
                <a16:creationId xmlns="" xmlns:a16="http://schemas.microsoft.com/office/drawing/2014/main" id="{35959781-AA1F-7789-57AC-F3583B408E7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17227" y="3064120"/>
            <a:ext cx="2940864" cy="988902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="" xmlns:a16="http://schemas.microsoft.com/office/drawing/2014/main" id="{73AFA26A-367B-C958-6FDA-30DC18B38549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617226" y="4066126"/>
            <a:ext cx="2944737" cy="2284667"/>
          </a:xfrm>
        </p:spPr>
        <p:txBody>
          <a:bodyPr tIns="0" bIns="0"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Oval 3">
            <a:extLst>
              <a:ext uri="{FF2B5EF4-FFF2-40B4-BE49-F238E27FC236}">
                <a16:creationId xmlns="" xmlns:a16="http://schemas.microsoft.com/office/drawing/2014/main" id="{BE993317-B15E-4278-C4C8-D2C8F54AED79}"/>
              </a:ext>
            </a:extLst>
          </p:cNvPr>
          <p:cNvSpPr/>
          <p:nvPr/>
        </p:nvSpPr>
        <p:spPr>
          <a:xfrm>
            <a:off x="8836567" y="2070777"/>
            <a:ext cx="956930" cy="956930"/>
          </a:xfrm>
          <a:prstGeom prst="ellipse">
            <a:avLst/>
          </a:prstGeom>
          <a:solidFill>
            <a:schemeClr val="accent1">
              <a:alpha val="7449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5" name="Picture Placeholder 13">
            <a:extLst>
              <a:ext uri="{FF2B5EF4-FFF2-40B4-BE49-F238E27FC236}">
                <a16:creationId xmlns="" xmlns:a16="http://schemas.microsoft.com/office/drawing/2014/main" id="{320E0A84-9337-4401-9D13-157978C60776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8333421" y="2004710"/>
            <a:ext cx="1159161" cy="1036101"/>
          </a:xfrm>
          <a:noFill/>
        </p:spPr>
        <p:txBody>
          <a:bodyPr anchor="ctr">
            <a:noAutofit/>
          </a:bodyPr>
          <a:lstStyle>
            <a:lvl1pPr algn="ctr">
              <a:defRPr sz="1600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32" name="Text Placeholder 28">
            <a:extLst>
              <a:ext uri="{FF2B5EF4-FFF2-40B4-BE49-F238E27FC236}">
                <a16:creationId xmlns="" xmlns:a16="http://schemas.microsoft.com/office/drawing/2014/main" id="{AC8F3009-6B00-DF9F-8517-05A82655663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403008" y="3029583"/>
            <a:ext cx="2940864" cy="988902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="" xmlns:a16="http://schemas.microsoft.com/office/drawing/2014/main" id="{B51E11FB-D524-5781-B4B3-F6E5484F19F3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8398539" y="4031589"/>
            <a:ext cx="2944737" cy="2284667"/>
          </a:xfrm>
        </p:spPr>
        <p:txBody>
          <a:bodyPr tIns="0" bIns="0"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A466B1E6-E67B-3B07-B464-6C782D2D21E7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2B63D2A3-D5E9-1D68-8AB2-1DB5C21E9126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6F0D0F06-D081-4AE5-8EBC-489F298DDA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3280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1">
            <a:extLst>
              <a:ext uri="{FF2B5EF4-FFF2-40B4-BE49-F238E27FC236}">
                <a16:creationId xmlns="" xmlns:a16="http://schemas.microsoft.com/office/drawing/2014/main" id="{592F592C-CC3F-8FC0-DAF8-24019474CA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384" y="884982"/>
            <a:ext cx="5744335" cy="979204"/>
          </a:xfrm>
        </p:spPr>
        <p:txBody>
          <a:bodyPr lIns="0" tIns="0" rIns="0" bIns="0" anchor="t">
            <a:noAutofit/>
          </a:bodyPr>
          <a:lstStyle>
            <a:lvl1pPr>
              <a:defRPr sz="3600" baseline="0">
                <a:latin typeface="+mj-lt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="" xmlns:a16="http://schemas.microsoft.com/office/drawing/2014/main" id="{ED5AF112-F5BD-9AA8-0E64-A6972333DD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5915" y="2046038"/>
            <a:ext cx="4831207" cy="3568139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DD9A5508-A146-4C36-FF14-5B78325C526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868966" y="1112838"/>
            <a:ext cx="3475649" cy="4975225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104F5115-4987-5C8E-E191-E06A29A553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10733" y="2803273"/>
            <a:ext cx="2121408" cy="2121408"/>
          </a:xfrm>
          <a:prstGeom prst="ellipse">
            <a:avLst/>
          </a:prstGeom>
          <a:solidFill>
            <a:schemeClr val="accent1">
              <a:alpha val="89000"/>
            </a:schemeClr>
          </a:solidFill>
        </p:spPr>
        <p:txBody>
          <a:bodyPr/>
          <a:lstStyle>
            <a:lvl1pPr>
              <a:defRPr sz="30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="" xmlns:a16="http://schemas.microsoft.com/office/drawing/2014/main" id="{1EA969D2-43E7-374C-2BD3-3ED94ADEAE9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258537" y="4711495"/>
            <a:ext cx="192024" cy="1033272"/>
          </a:xfrm>
          <a:prstGeom prst="rect">
            <a:avLst/>
          </a:prstGeom>
          <a:solidFill>
            <a:schemeClr val="accent1">
              <a:alpha val="83000"/>
            </a:schemeClr>
          </a:solidFill>
        </p:spPr>
        <p:txBody>
          <a:bodyPr/>
          <a:lstStyle>
            <a:lvl1pPr>
              <a:defRPr sz="30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8DE7E217-DB17-AA1B-8753-DBFDF42AB32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CD6FA3F1-16D7-20B8-B929-59317A576C9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F0D0F06-D081-4AE5-8EBC-489F298DDA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9958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arge walking intersection with one lone person">
            <a:extLst>
              <a:ext uri="{FF2B5EF4-FFF2-40B4-BE49-F238E27FC236}">
                <a16:creationId xmlns="" xmlns:a16="http://schemas.microsoft.com/office/drawing/2014/main" id="{09010683-ED2B-BF6C-90F9-AF09D38DB6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27000" contrast="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1811000" cy="6858000"/>
          </a:xfrm>
          <a:prstGeom prst="rect">
            <a:avLst/>
          </a:prstGeom>
        </p:spPr>
      </p:pic>
      <p:sp>
        <p:nvSpPr>
          <p:cNvPr id="13" name="Freeform 12">
            <a:extLst>
              <a:ext uri="{FF2B5EF4-FFF2-40B4-BE49-F238E27FC236}">
                <a16:creationId xmlns="" xmlns:a16="http://schemas.microsoft.com/office/drawing/2014/main" id="{C7A66511-B85E-197E-52D6-398E0BABD4A3}"/>
              </a:ext>
            </a:extLst>
          </p:cNvPr>
          <p:cNvSpPr/>
          <p:nvPr/>
        </p:nvSpPr>
        <p:spPr>
          <a:xfrm>
            <a:off x="777819" y="0"/>
            <a:ext cx="8272488" cy="6858000"/>
          </a:xfrm>
          <a:custGeom>
            <a:avLst/>
            <a:gdLst>
              <a:gd name="connsiteX0" fmla="*/ 2449074 w 8272488"/>
              <a:gd name="connsiteY0" fmla="*/ 0 h 6858000"/>
              <a:gd name="connsiteX1" fmla="*/ 5823415 w 8272488"/>
              <a:gd name="connsiteY1" fmla="*/ 0 h 6858000"/>
              <a:gd name="connsiteX2" fmla="*/ 5929477 w 8272488"/>
              <a:gd name="connsiteY2" fmla="*/ 47950 h 6858000"/>
              <a:gd name="connsiteX3" fmla="*/ 8272488 w 8272488"/>
              <a:gd name="connsiteY3" fmla="*/ 3776315 h 6858000"/>
              <a:gd name="connsiteX4" fmla="*/ 7025715 w 8272488"/>
              <a:gd name="connsiteY4" fmla="*/ 6735959 h 6858000"/>
              <a:gd name="connsiteX5" fmla="*/ 6893036 w 8272488"/>
              <a:gd name="connsiteY5" fmla="*/ 6858000 h 6858000"/>
              <a:gd name="connsiteX6" fmla="*/ 1379452 w 8272488"/>
              <a:gd name="connsiteY6" fmla="*/ 6858000 h 6858000"/>
              <a:gd name="connsiteX7" fmla="*/ 1246773 w 8272488"/>
              <a:gd name="connsiteY7" fmla="*/ 6735959 h 6858000"/>
              <a:gd name="connsiteX8" fmla="*/ 0 w 8272488"/>
              <a:gd name="connsiteY8" fmla="*/ 3776315 h 6858000"/>
              <a:gd name="connsiteX9" fmla="*/ 2343012 w 8272488"/>
              <a:gd name="connsiteY9" fmla="*/ 479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72488" h="6858000">
                <a:moveTo>
                  <a:pt x="2449074" y="0"/>
                </a:moveTo>
                <a:lnTo>
                  <a:pt x="5823415" y="0"/>
                </a:lnTo>
                <a:lnTo>
                  <a:pt x="5929477" y="47950"/>
                </a:lnTo>
                <a:cubicBezTo>
                  <a:pt x="7315814" y="715956"/>
                  <a:pt x="8272488" y="2134414"/>
                  <a:pt x="8272488" y="3776315"/>
                </a:cubicBezTo>
                <a:cubicBezTo>
                  <a:pt x="8272488" y="4936354"/>
                  <a:pt x="7794942" y="5984857"/>
                  <a:pt x="7025715" y="6735959"/>
                </a:cubicBezTo>
                <a:lnTo>
                  <a:pt x="6893036" y="6858000"/>
                </a:lnTo>
                <a:lnTo>
                  <a:pt x="1379452" y="6858000"/>
                </a:lnTo>
                <a:lnTo>
                  <a:pt x="1246773" y="6735959"/>
                </a:lnTo>
                <a:cubicBezTo>
                  <a:pt x="477546" y="5984857"/>
                  <a:pt x="0" y="4936354"/>
                  <a:pt x="0" y="3776315"/>
                </a:cubicBezTo>
                <a:cubicBezTo>
                  <a:pt x="0" y="2134414"/>
                  <a:pt x="956674" y="715956"/>
                  <a:pt x="2343012" y="47950"/>
                </a:cubicBezTo>
                <a:close/>
              </a:path>
            </a:pathLst>
          </a:custGeom>
          <a:solidFill>
            <a:schemeClr val="accent1">
              <a:alpha val="67365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71A36714-0A6D-7D0D-3336-B8081C409B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7196" y="2188196"/>
            <a:ext cx="5985159" cy="1594507"/>
          </a:xfrm>
        </p:spPr>
        <p:txBody>
          <a:bodyPr lIns="0" tIns="0" rIns="0" bIns="0" anchor="b">
            <a:noAutofit/>
          </a:bodyPr>
          <a:lstStyle>
            <a:lvl1pPr>
              <a:defRPr sz="3600" b="1" i="0" baseline="0">
                <a:solidFill>
                  <a:schemeClr val="bg1"/>
                </a:solidFill>
                <a:latin typeface="+mj-lt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="" xmlns:a16="http://schemas.microsoft.com/office/drawing/2014/main" id="{CFA9DBC5-E4A8-5230-9CE1-9028498694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7196" y="3790988"/>
            <a:ext cx="5444517" cy="1731890"/>
          </a:xfrm>
        </p:spPr>
        <p:txBody>
          <a:bodyPr lIns="0" tIns="0" rIns="0" bIns="0" anchor="t">
            <a:no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829F29DD-6F0C-B005-FD16-89C061AE31C9}"/>
              </a:ext>
            </a:extLst>
          </p:cNvPr>
          <p:cNvSpPr/>
          <p:nvPr/>
        </p:nvSpPr>
        <p:spPr>
          <a:xfrm>
            <a:off x="10408059" y="1151133"/>
            <a:ext cx="190346" cy="1037063"/>
          </a:xfrm>
          <a:prstGeom prst="rect">
            <a:avLst/>
          </a:prstGeom>
          <a:solidFill>
            <a:schemeClr val="accent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67980795-C54D-B27A-60D2-8758CAF840E2}"/>
              </a:ext>
            </a:extLst>
          </p:cNvPr>
          <p:cNvSpPr/>
          <p:nvPr/>
        </p:nvSpPr>
        <p:spPr>
          <a:xfrm>
            <a:off x="10987993" y="114070"/>
            <a:ext cx="190346" cy="1037063"/>
          </a:xfrm>
          <a:prstGeom prst="rect">
            <a:avLst/>
          </a:prstGeom>
          <a:solidFill>
            <a:schemeClr val="accent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7B05DD54-AC6C-8FD6-3ABF-282F1F124B4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22CBBA03-8EAF-9651-6DC8-7316BA1FE5F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F0D0F06-D081-4AE5-8EBC-489F298DDA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4368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96222" y="654637"/>
            <a:ext cx="4834517" cy="2774361"/>
          </a:xfrm>
        </p:spPr>
        <p:txBody>
          <a:bodyPr lIns="0" tIns="0" rIns="0" bIns="0" anchor="b">
            <a:noAutofit/>
          </a:bodyPr>
          <a:lstStyle>
            <a:lvl1pPr>
              <a:defRPr sz="36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346650F3-FE62-E3A1-C1F7-6A7E767D004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95412" y="653461"/>
            <a:ext cx="4597556" cy="5549900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696221" y="3429000"/>
            <a:ext cx="4834517" cy="2774361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000" cap="all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04497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5ADE39F4-E652-D021-FAC3-9A057954548D}"/>
              </a:ext>
            </a:extLst>
          </p:cNvPr>
          <p:cNvSpPr/>
          <p:nvPr/>
        </p:nvSpPr>
        <p:spPr>
          <a:xfrm>
            <a:off x="0" y="0"/>
            <a:ext cx="453347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2" name="Title 21">
            <a:extLst>
              <a:ext uri="{FF2B5EF4-FFF2-40B4-BE49-F238E27FC236}">
                <a16:creationId xmlns="" xmlns:a16="http://schemas.microsoft.com/office/drawing/2014/main" id="{993F1580-C478-6F3E-90EC-651483EF7B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384" y="884981"/>
            <a:ext cx="10506416" cy="1128519"/>
          </a:xfrm>
        </p:spPr>
        <p:txBody>
          <a:bodyPr lIns="0" tIns="0" rIns="0" bIns="0" anchor="t">
            <a:noAutofit/>
          </a:bodyPr>
          <a:lstStyle>
            <a:lvl1pPr>
              <a:defRPr sz="36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6763DD79-6EE3-B8D8-0CBF-2151E351590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46438" y="2090460"/>
            <a:ext cx="4729163" cy="3271838"/>
          </a:xfrm>
          <a:custGeom>
            <a:avLst/>
            <a:gdLst>
              <a:gd name="connsiteX0" fmla="*/ 0 w 4729163"/>
              <a:gd name="connsiteY0" fmla="*/ 0 h 3271838"/>
              <a:gd name="connsiteX1" fmla="*/ 4729163 w 4729163"/>
              <a:gd name="connsiteY1" fmla="*/ 0 h 3271838"/>
              <a:gd name="connsiteX2" fmla="*/ 4729163 w 4729163"/>
              <a:gd name="connsiteY2" fmla="*/ 1519113 h 3271838"/>
              <a:gd name="connsiteX3" fmla="*/ 4674888 w 4729163"/>
              <a:gd name="connsiteY3" fmla="*/ 1524585 h 3271838"/>
              <a:gd name="connsiteX4" fmla="*/ 4145679 w 4729163"/>
              <a:gd name="connsiteY4" fmla="*/ 2173901 h 3271838"/>
              <a:gd name="connsiteX5" fmla="*/ 4674888 w 4729163"/>
              <a:gd name="connsiteY5" fmla="*/ 2823218 h 3271838"/>
              <a:gd name="connsiteX6" fmla="*/ 4729163 w 4729163"/>
              <a:gd name="connsiteY6" fmla="*/ 2828689 h 3271838"/>
              <a:gd name="connsiteX7" fmla="*/ 4729163 w 4729163"/>
              <a:gd name="connsiteY7" fmla="*/ 3271838 h 3271838"/>
              <a:gd name="connsiteX8" fmla="*/ 0 w 4729163"/>
              <a:gd name="connsiteY8" fmla="*/ 3271838 h 3271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729163" h="3271838">
                <a:moveTo>
                  <a:pt x="0" y="0"/>
                </a:moveTo>
                <a:lnTo>
                  <a:pt x="4729163" y="0"/>
                </a:lnTo>
                <a:lnTo>
                  <a:pt x="4729163" y="1519113"/>
                </a:lnTo>
                <a:lnTo>
                  <a:pt x="4674888" y="1524585"/>
                </a:lnTo>
                <a:cubicBezTo>
                  <a:pt x="4372869" y="1586387"/>
                  <a:pt x="4145679" y="1853613"/>
                  <a:pt x="4145679" y="2173901"/>
                </a:cubicBezTo>
                <a:cubicBezTo>
                  <a:pt x="4145679" y="2494190"/>
                  <a:pt x="4372869" y="2761416"/>
                  <a:pt x="4674888" y="2823218"/>
                </a:cubicBezTo>
                <a:lnTo>
                  <a:pt x="4729163" y="2828689"/>
                </a:lnTo>
                <a:lnTo>
                  <a:pt x="4729163" y="3271838"/>
                </a:lnTo>
                <a:lnTo>
                  <a:pt x="0" y="3271838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78650" y="2087562"/>
            <a:ext cx="4375150" cy="3891067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Oval 9">
            <a:extLst>
              <a:ext uri="{FF2B5EF4-FFF2-40B4-BE49-F238E27FC236}">
                <a16:creationId xmlns="" xmlns:a16="http://schemas.microsoft.com/office/drawing/2014/main" id="{AE3A22C8-6F2C-1CDE-8309-91BEE025D4F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4992117" y="3601579"/>
            <a:ext cx="1325563" cy="1325563"/>
          </a:xfrm>
          <a:prstGeom prst="ellipse">
            <a:avLst/>
          </a:prstGeom>
          <a:solidFill>
            <a:schemeClr val="accent1">
              <a:alpha val="8921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6CD6503F-0A61-068C-55A7-DCFF406FB31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CCAB612C-940F-4C41-D28D-9328F152416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6F0D0F06-D081-4AE5-8EBC-489F298DDA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2480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 descr="A picture containing accessory&#10;&#10;Description automatically generated">
            <a:extLst>
              <a:ext uri="{FF2B5EF4-FFF2-40B4-BE49-F238E27FC236}">
                <a16:creationId xmlns="" xmlns:a16="http://schemas.microsoft.com/office/drawing/2014/main" id="{C36ADBF6-BB82-4096-70C0-7517A47A412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r="21975" b="1533"/>
          <a:stretch>
            <a:fillRect/>
          </a:stretch>
        </p:blipFill>
        <p:spPr>
          <a:xfrm rot="8325578">
            <a:off x="-1775001" y="-1607470"/>
            <a:ext cx="10567962" cy="8905077"/>
          </a:xfrm>
          <a:custGeom>
            <a:avLst/>
            <a:gdLst>
              <a:gd name="connsiteX0" fmla="*/ 6047036 w 10567962"/>
              <a:gd name="connsiteY0" fmla="*/ 8905077 h 8905077"/>
              <a:gd name="connsiteX1" fmla="*/ 0 w 10567962"/>
              <a:gd name="connsiteY1" fmla="*/ 3603767 h 8905077"/>
              <a:gd name="connsiteX2" fmla="*/ 0 w 10567962"/>
              <a:gd name="connsiteY2" fmla="*/ 0 h 8905077"/>
              <a:gd name="connsiteX3" fmla="*/ 6292508 w 10567962"/>
              <a:gd name="connsiteY3" fmla="*/ 0 h 8905077"/>
              <a:gd name="connsiteX4" fmla="*/ 10567962 w 10567962"/>
              <a:gd name="connsiteY4" fmla="*/ 3748201 h 8905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567962" h="8905077">
                <a:moveTo>
                  <a:pt x="6047036" y="8905077"/>
                </a:moveTo>
                <a:lnTo>
                  <a:pt x="0" y="3603767"/>
                </a:lnTo>
                <a:lnTo>
                  <a:pt x="0" y="0"/>
                </a:lnTo>
                <a:lnTo>
                  <a:pt x="6292508" y="0"/>
                </a:lnTo>
                <a:lnTo>
                  <a:pt x="10567962" y="3748201"/>
                </a:lnTo>
                <a:close/>
              </a:path>
            </a:pathLst>
          </a:custGeom>
        </p:spPr>
      </p:pic>
      <p:sp>
        <p:nvSpPr>
          <p:cNvPr id="14" name="Freeform 13">
            <a:extLst>
              <a:ext uri="{FF2B5EF4-FFF2-40B4-BE49-F238E27FC236}">
                <a16:creationId xmlns="" xmlns:a16="http://schemas.microsoft.com/office/drawing/2014/main" id="{FA127B08-9EC5-3FDF-B7CC-DF3587255E18}"/>
              </a:ext>
            </a:extLst>
          </p:cNvPr>
          <p:cNvSpPr/>
          <p:nvPr/>
        </p:nvSpPr>
        <p:spPr>
          <a:xfrm>
            <a:off x="925160" y="4144752"/>
            <a:ext cx="4788322" cy="2713249"/>
          </a:xfrm>
          <a:custGeom>
            <a:avLst/>
            <a:gdLst>
              <a:gd name="connsiteX0" fmla="*/ 2394161 w 4788322"/>
              <a:gd name="connsiteY0" fmla="*/ 0 h 2713249"/>
              <a:gd name="connsiteX1" fmla="*/ 4788322 w 4788322"/>
              <a:gd name="connsiteY1" fmla="*/ 2394161 h 2713249"/>
              <a:gd name="connsiteX2" fmla="*/ 4775962 w 4788322"/>
              <a:gd name="connsiteY2" fmla="*/ 2638950 h 2713249"/>
              <a:gd name="connsiteX3" fmla="*/ 4764622 w 4788322"/>
              <a:gd name="connsiteY3" fmla="*/ 2713249 h 2713249"/>
              <a:gd name="connsiteX4" fmla="*/ 23700 w 4788322"/>
              <a:gd name="connsiteY4" fmla="*/ 2713249 h 2713249"/>
              <a:gd name="connsiteX5" fmla="*/ 12361 w 4788322"/>
              <a:gd name="connsiteY5" fmla="*/ 2638950 h 2713249"/>
              <a:gd name="connsiteX6" fmla="*/ 0 w 4788322"/>
              <a:gd name="connsiteY6" fmla="*/ 2394161 h 2713249"/>
              <a:gd name="connsiteX7" fmla="*/ 2394161 w 4788322"/>
              <a:gd name="connsiteY7" fmla="*/ 0 h 2713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88322" h="2713249">
                <a:moveTo>
                  <a:pt x="2394161" y="0"/>
                </a:moveTo>
                <a:cubicBezTo>
                  <a:pt x="3716420" y="0"/>
                  <a:pt x="4788322" y="1071902"/>
                  <a:pt x="4788322" y="2394161"/>
                </a:cubicBezTo>
                <a:cubicBezTo>
                  <a:pt x="4788322" y="2476803"/>
                  <a:pt x="4784135" y="2558466"/>
                  <a:pt x="4775962" y="2638950"/>
                </a:cubicBezTo>
                <a:lnTo>
                  <a:pt x="4764622" y="2713249"/>
                </a:lnTo>
                <a:lnTo>
                  <a:pt x="23700" y="2713249"/>
                </a:lnTo>
                <a:lnTo>
                  <a:pt x="12361" y="2638950"/>
                </a:lnTo>
                <a:cubicBezTo>
                  <a:pt x="4187" y="2558466"/>
                  <a:pt x="0" y="2476803"/>
                  <a:pt x="0" y="2394161"/>
                </a:cubicBezTo>
                <a:cubicBezTo>
                  <a:pt x="0" y="1071902"/>
                  <a:pt x="1071902" y="0"/>
                  <a:pt x="2394161" y="0"/>
                </a:cubicBezTo>
                <a:close/>
              </a:path>
            </a:pathLst>
          </a:custGeom>
          <a:solidFill>
            <a:schemeClr val="accent1">
              <a:alpha val="8985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="" xmlns:a16="http://schemas.microsoft.com/office/drawing/2014/main" id="{0651D38D-DD64-4914-C669-30AA47A5AF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13445" y="2043946"/>
            <a:ext cx="6034216" cy="1439604"/>
          </a:xfrm>
        </p:spPr>
        <p:txBody>
          <a:bodyPr lIns="0" tIns="0" rIns="0" bIns="0" anchor="b">
            <a:noAutofit/>
          </a:bodyPr>
          <a:lstStyle>
            <a:lvl1pPr>
              <a:defRPr sz="36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="" xmlns:a16="http://schemas.microsoft.com/office/drawing/2014/main" id="{5A8DA7F4-A65E-7F16-9966-719CC1CE28D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413445" y="3469262"/>
            <a:ext cx="6034216" cy="1085641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2000" cap="all" spc="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E21B6B04-886C-2862-3BD4-97071FCAD7C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AE0F1657-AAC1-699F-C320-E5260E38064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F0D0F06-D081-4AE5-8EBC-489F298DDA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7254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="" xmlns:a16="http://schemas.microsoft.com/office/drawing/2014/main" id="{6250F21D-F2DD-7321-0EAB-DA9F671A25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0168" y="1828800"/>
            <a:ext cx="10126362" cy="4351338"/>
          </a:xfrm>
        </p:spPr>
        <p:txBody>
          <a:bodyPr lIns="0" tIns="0" rIns="0" bIns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68EECBEC-47C0-1CBF-96E7-318D538984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335D78F7-5CBD-4D51-970A-4C050848D6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F0D0F06-D081-4AE5-8EBC-489F298DDA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6726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B2F7D74-558F-4816-9367-4004FFA2B6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6879" y="884902"/>
            <a:ext cx="4567228" cy="1877976"/>
          </a:xfrm>
        </p:spPr>
        <p:txBody>
          <a:bodyPr lIns="0" tIns="0" rIns="0" bIns="0">
            <a:noAutofit/>
          </a:bodyPr>
          <a:lstStyle>
            <a:lvl1pPr>
              <a:defRPr sz="36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72125" y="409576"/>
            <a:ext cx="5789913" cy="6067424"/>
          </a:xfrm>
        </p:spPr>
        <p:txBody>
          <a:bodyPr lIns="0" tIns="0" rIns="0" bIns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Freeform 5" descr="Man looking up at skyscrapers">
            <a:extLst>
              <a:ext uri="{FF2B5EF4-FFF2-40B4-BE49-F238E27FC236}">
                <a16:creationId xmlns="" xmlns:a16="http://schemas.microsoft.com/office/drawing/2014/main" id="{7BCB4311-6C5C-4FCF-5824-E1C8254AC360}"/>
              </a:ext>
            </a:extLst>
          </p:cNvPr>
          <p:cNvSpPr/>
          <p:nvPr/>
        </p:nvSpPr>
        <p:spPr>
          <a:xfrm rot="2329651">
            <a:off x="-532604" y="2895950"/>
            <a:ext cx="5658498" cy="5088743"/>
          </a:xfrm>
          <a:custGeom>
            <a:avLst/>
            <a:gdLst>
              <a:gd name="connsiteX0" fmla="*/ 1041364 w 5658498"/>
              <a:gd name="connsiteY0" fmla="*/ 660618 h 5088743"/>
              <a:gd name="connsiteX1" fmla="*/ 2881574 w 5658498"/>
              <a:gd name="connsiteY1" fmla="*/ 0 h 5088743"/>
              <a:gd name="connsiteX2" fmla="*/ 5644500 w 5658498"/>
              <a:gd name="connsiteY2" fmla="*/ 2032703 h 5088743"/>
              <a:gd name="connsiteX3" fmla="*/ 5658498 w 5658498"/>
              <a:gd name="connsiteY3" fmla="*/ 2087143 h 5088743"/>
              <a:gd name="connsiteX4" fmla="*/ 1928931 w 5658498"/>
              <a:gd name="connsiteY4" fmla="*/ 5088743 h 5088743"/>
              <a:gd name="connsiteX5" fmla="*/ 0 w 5658498"/>
              <a:gd name="connsiteY5" fmla="*/ 2691993 h 5088743"/>
              <a:gd name="connsiteX6" fmla="*/ 7450 w 5658498"/>
              <a:gd name="connsiteY6" fmla="*/ 2560795 h 5088743"/>
              <a:gd name="connsiteX7" fmla="*/ 1041364 w 5658498"/>
              <a:gd name="connsiteY7" fmla="*/ 660618 h 5088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58498" h="5088743">
                <a:moveTo>
                  <a:pt x="1041364" y="660618"/>
                </a:moveTo>
                <a:cubicBezTo>
                  <a:pt x="1541443" y="247916"/>
                  <a:pt x="2182557" y="0"/>
                  <a:pt x="2881574" y="0"/>
                </a:cubicBezTo>
                <a:cubicBezTo>
                  <a:pt x="4179749" y="0"/>
                  <a:pt x="5278215" y="855058"/>
                  <a:pt x="5644500" y="2032703"/>
                </a:cubicBezTo>
                <a:lnTo>
                  <a:pt x="5658498" y="2087143"/>
                </a:lnTo>
                <a:lnTo>
                  <a:pt x="1928931" y="5088743"/>
                </a:lnTo>
                <a:lnTo>
                  <a:pt x="0" y="2691993"/>
                </a:lnTo>
                <a:lnTo>
                  <a:pt x="7450" y="2560795"/>
                </a:lnTo>
                <a:cubicBezTo>
                  <a:pt x="94683" y="1797754"/>
                  <a:pt x="478776" y="1124908"/>
                  <a:pt x="1041364" y="660618"/>
                </a:cubicBezTo>
                <a:close/>
              </a:path>
            </a:pathLst>
          </a:custGeom>
          <a:blipFill dpi="0"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  <a14:imgEffect>
                        <a14:brightnessContrast bright="8000" contrast="-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="" xmlns:a16="http://schemas.microsoft.com/office/drawing/2014/main" id="{3B5704EA-7A65-5CC2-D428-F28396B06208}"/>
              </a:ext>
            </a:extLst>
          </p:cNvPr>
          <p:cNvSpPr/>
          <p:nvPr/>
        </p:nvSpPr>
        <p:spPr>
          <a:xfrm>
            <a:off x="356461" y="2238899"/>
            <a:ext cx="1411557" cy="1411557"/>
          </a:xfrm>
          <a:prstGeom prst="ellipse">
            <a:avLst/>
          </a:prstGeom>
          <a:solidFill>
            <a:schemeClr val="accent1">
              <a:alpha val="7607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EF04B56E-067D-C824-6EEB-3CCE57E4B5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915DB247-3AE7-BCCA-E0CC-BC0FD69A7E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F0D0F06-D081-4AE5-8EBC-489F298DDA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56459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673DC3A9-D4E6-42CF-91A8-F267C7C66C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9880" y="1781357"/>
            <a:ext cx="5157787" cy="823912"/>
          </a:xfrm>
        </p:spPr>
        <p:txBody>
          <a:bodyPr lIns="0" tIns="0" rIns="0" bIns="0" anchor="b">
            <a:noAutofit/>
          </a:bodyPr>
          <a:lstStyle>
            <a:lvl1pPr marL="0" indent="0">
              <a:buNone/>
              <a:defRPr sz="24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9880" y="2605269"/>
            <a:ext cx="5157787" cy="3684588"/>
          </a:xfrm>
        </p:spPr>
        <p:txBody>
          <a:bodyPr lIns="0" tIns="0" rIns="0" bIns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2100C9C6-BD61-4D2C-9146-FB785BAE4F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82292" y="1781357"/>
            <a:ext cx="5183188" cy="823912"/>
          </a:xfrm>
        </p:spPr>
        <p:txBody>
          <a:bodyPr lIns="0" tIns="0" rIns="0" bIns="0" anchor="b">
            <a:noAutofit/>
          </a:bodyPr>
          <a:lstStyle>
            <a:lvl1pPr marL="0" indent="0">
              <a:buNone/>
              <a:defRPr sz="24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E2E342EE-68BB-484D-98C3-48A7847549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82292" y="2605269"/>
            <a:ext cx="5183188" cy="3684588"/>
          </a:xfrm>
        </p:spPr>
        <p:txBody>
          <a:bodyPr lIns="0" tIns="0" rIns="0" bIns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="" xmlns:a16="http://schemas.microsoft.com/office/drawing/2014/main" id="{2EEB52FD-12DF-7F90-E06C-0C83CEB26F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EB5B760E-02DF-5B11-D744-D98DE8A01E9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50CBFEC7-DD3B-F9AE-2192-83960534DE7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F0D0F06-D081-4AE5-8EBC-489F298DDA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3451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>
            <a:extLst>
              <a:ext uri="{FF2B5EF4-FFF2-40B4-BE49-F238E27FC236}">
                <a16:creationId xmlns="" xmlns:a16="http://schemas.microsoft.com/office/drawing/2014/main" id="{AB86DE8E-78DF-CA66-5AED-C7FF0CCF03C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2817383" y="4010866"/>
            <a:ext cx="5056094" cy="2847135"/>
          </a:xfrm>
          <a:custGeom>
            <a:avLst/>
            <a:gdLst>
              <a:gd name="connsiteX0" fmla="*/ 2528047 w 5056094"/>
              <a:gd name="connsiteY0" fmla="*/ 0 h 2847135"/>
              <a:gd name="connsiteX1" fmla="*/ 5056094 w 5056094"/>
              <a:gd name="connsiteY1" fmla="*/ 2528047 h 2847135"/>
              <a:gd name="connsiteX2" fmla="*/ 5043042 w 5056094"/>
              <a:gd name="connsiteY2" fmla="*/ 2786525 h 2847135"/>
              <a:gd name="connsiteX3" fmla="*/ 5033792 w 5056094"/>
              <a:gd name="connsiteY3" fmla="*/ 2847135 h 2847135"/>
              <a:gd name="connsiteX4" fmla="*/ 22302 w 5056094"/>
              <a:gd name="connsiteY4" fmla="*/ 2847135 h 2847135"/>
              <a:gd name="connsiteX5" fmla="*/ 13052 w 5056094"/>
              <a:gd name="connsiteY5" fmla="*/ 2786525 h 2847135"/>
              <a:gd name="connsiteX6" fmla="*/ 0 w 5056094"/>
              <a:gd name="connsiteY6" fmla="*/ 2528047 h 2847135"/>
              <a:gd name="connsiteX7" fmla="*/ 2528047 w 5056094"/>
              <a:gd name="connsiteY7" fmla="*/ 0 h 2847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56094" h="2847135">
                <a:moveTo>
                  <a:pt x="2528047" y="0"/>
                </a:moveTo>
                <a:cubicBezTo>
                  <a:pt x="3924249" y="0"/>
                  <a:pt x="5056094" y="1131845"/>
                  <a:pt x="5056094" y="2528047"/>
                </a:cubicBezTo>
                <a:cubicBezTo>
                  <a:pt x="5056094" y="2615310"/>
                  <a:pt x="5051673" y="2701540"/>
                  <a:pt x="5043042" y="2786525"/>
                </a:cubicBezTo>
                <a:lnTo>
                  <a:pt x="5033792" y="2847135"/>
                </a:lnTo>
                <a:lnTo>
                  <a:pt x="22302" y="2847135"/>
                </a:lnTo>
                <a:lnTo>
                  <a:pt x="13052" y="2786525"/>
                </a:lnTo>
                <a:cubicBezTo>
                  <a:pt x="4422" y="2701540"/>
                  <a:pt x="0" y="2615310"/>
                  <a:pt x="0" y="2528047"/>
                </a:cubicBezTo>
                <a:cubicBezTo>
                  <a:pt x="0" y="1131845"/>
                  <a:pt x="1131845" y="0"/>
                  <a:pt x="2528047" y="0"/>
                </a:cubicBezTo>
                <a:close/>
              </a:path>
            </a:pathLst>
          </a:custGeom>
          <a:solidFill>
            <a:schemeClr val="accent1">
              <a:alpha val="8969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12" name="Picture 11" descr="Modern house with cubic design">
            <a:extLst>
              <a:ext uri="{FF2B5EF4-FFF2-40B4-BE49-F238E27FC236}">
                <a16:creationId xmlns="" xmlns:a16="http://schemas.microsoft.com/office/drawing/2014/main" id="{FE966628-FEAF-3BD3-2DC4-23A466ABB93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12000" contrast="-1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b="23487"/>
          <a:stretch/>
        </p:blipFill>
        <p:spPr>
          <a:xfrm>
            <a:off x="2531165" y="2125402"/>
            <a:ext cx="9279835" cy="47325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28500" y="1155320"/>
            <a:ext cx="8244113" cy="970081"/>
          </a:xfrm>
        </p:spPr>
        <p:txBody>
          <a:bodyPr lIns="0" tIns="0" rIns="0" bIns="0" anchor="t">
            <a:noAutofit/>
          </a:bodyPr>
          <a:lstStyle>
            <a:lvl1pPr>
              <a:lnSpc>
                <a:spcPct val="100000"/>
              </a:lnSpc>
              <a:defRPr sz="3000" b="0" i="0" spc="0" baseline="0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="" xmlns:a16="http://schemas.microsoft.com/office/drawing/2014/main" id="{304A311B-BF0E-4ABD-250E-58093E12EC3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28500" y="2229358"/>
            <a:ext cx="7044643" cy="559184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="1" spc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2C310569-B083-466A-F24B-8C44360B4E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75FB78C1-0CD8-FD34-E7BB-B8F6E296A44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F0D0F06-D081-4AE5-8EBC-489F298DDA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3569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="" xmlns:a16="http://schemas.microsoft.com/office/drawing/2014/main" id="{4227E488-456A-A645-EEF4-38AAED9C5E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6" name="Picture Placeholder 23">
            <a:extLst>
              <a:ext uri="{FF2B5EF4-FFF2-40B4-BE49-F238E27FC236}">
                <a16:creationId xmlns="" xmlns:a16="http://schemas.microsoft.com/office/drawing/2014/main" id="{5E48B363-63E8-4F17-842B-53AD935A65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50327" y="1747520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F4825303-FCCD-E705-1213-BF7CF16DF7F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50326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118872" tIns="36576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1" name="Text Placeholder 28">
            <a:extLst>
              <a:ext uri="{FF2B5EF4-FFF2-40B4-BE49-F238E27FC236}">
                <a16:creationId xmlns="" xmlns:a16="http://schemas.microsoft.com/office/drawing/2014/main" id="{31AF5791-727B-438A-A7EF-5D132167C89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85524" y="5567730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5" name="Picture Placeholder 23">
            <a:extLst>
              <a:ext uri="{FF2B5EF4-FFF2-40B4-BE49-F238E27FC236}">
                <a16:creationId xmlns="" xmlns:a16="http://schemas.microsoft.com/office/drawing/2014/main" id="{EA9E795C-FED0-FB6B-2D18-0BDABCA2C5B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489968" y="1758108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BF18F814-0B06-5B49-EC7F-2FFDDB498FF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489968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118872" tIns="36576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8" name="Text Placeholder 28">
            <a:extLst>
              <a:ext uri="{FF2B5EF4-FFF2-40B4-BE49-F238E27FC236}">
                <a16:creationId xmlns="" xmlns:a16="http://schemas.microsoft.com/office/drawing/2014/main" id="{518B0AC6-8555-9EC9-31D5-2D41E9278A3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631421" y="5584541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6" name="Picture Placeholder 23">
            <a:extLst>
              <a:ext uri="{FF2B5EF4-FFF2-40B4-BE49-F238E27FC236}">
                <a16:creationId xmlns="" xmlns:a16="http://schemas.microsoft.com/office/drawing/2014/main" id="{1026B989-CBAD-BCCA-CE61-AC5ABC3F8752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139567" y="1758108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3A6E4A81-98BC-4A0B-637E-A8A4EF704A2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139567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118872" tIns="36576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4" name="Text Placeholder 28">
            <a:extLst>
              <a:ext uri="{FF2B5EF4-FFF2-40B4-BE49-F238E27FC236}">
                <a16:creationId xmlns="" xmlns:a16="http://schemas.microsoft.com/office/drawing/2014/main" id="{671F3A8D-7485-35BA-4D51-752E669CD51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60967" y="5584541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="" xmlns:a16="http://schemas.microsoft.com/office/drawing/2014/main" id="{EC3EE756-2FF0-64E0-D905-235B8973F7D5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755158" y="1758108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39" name="Text Placeholder 38">
            <a:extLst>
              <a:ext uri="{FF2B5EF4-FFF2-40B4-BE49-F238E27FC236}">
                <a16:creationId xmlns="" xmlns:a16="http://schemas.microsoft.com/office/drawing/2014/main" id="{35068E76-B8E5-A95C-FAAC-7F43B2481D1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755158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118872" tIns="36576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6" name="Text Placeholder 28">
            <a:extLst>
              <a:ext uri="{FF2B5EF4-FFF2-40B4-BE49-F238E27FC236}">
                <a16:creationId xmlns="" xmlns:a16="http://schemas.microsoft.com/office/drawing/2014/main" id="{5985B1DB-E488-ABA9-E8FB-18D2006DCE0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890513" y="5584541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D6FC1105-93C5-0E50-1656-271A54E5D97D}"/>
              </a:ext>
            </a:extLst>
          </p:cNvPr>
          <p:cNvSpPr>
            <a:spLocks noGrp="1"/>
          </p:cNvSpPr>
          <p:nvPr>
            <p:ph type="ftr" sz="quarter" idx="3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E134F48D-1D23-34DB-1FB6-07EEB752692C}"/>
              </a:ext>
            </a:extLst>
          </p:cNvPr>
          <p:cNvSpPr>
            <a:spLocks noGrp="1"/>
          </p:cNvSpPr>
          <p:nvPr>
            <p:ph type="sldNum" sz="quarter" idx="38"/>
          </p:nvPr>
        </p:nvSpPr>
        <p:spPr/>
        <p:txBody>
          <a:bodyPr/>
          <a:lstStyle/>
          <a:p>
            <a:fld id="{6F0D0F06-D081-4AE5-8EBC-489F298DDA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3270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CD688C66-2A77-64CD-38B5-90492185CACE}"/>
              </a:ext>
            </a:extLst>
          </p:cNvPr>
          <p:cNvSpPr/>
          <p:nvPr/>
        </p:nvSpPr>
        <p:spPr>
          <a:xfrm rot="5400000" flipH="1" flipV="1">
            <a:off x="8570975" y="3236976"/>
            <a:ext cx="6858000" cy="384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="" xmlns:a16="http://schemas.microsoft.com/office/drawing/2014/main" id="{89035839-CD36-5568-9808-CCDD9953C9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8854442" y="2953511"/>
            <a:ext cx="6291068" cy="384048"/>
          </a:xfrm>
          <a:prstGeom prst="rect">
            <a:avLst/>
          </a:prstGeom>
          <a:noFill/>
        </p:spPr>
        <p:txBody>
          <a:bodyPr vert="horz" lIns="210312" tIns="45720" rIns="91440" bIns="45720" rtlCol="0" anchor="ctr"/>
          <a:lstStyle>
            <a:lvl1pPr algn="l">
              <a:defRPr sz="1200" b="1" cap="all" spc="300" baseline="0">
                <a:solidFill>
                  <a:schemeClr val="bg1"/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6438" y="409576"/>
            <a:ext cx="10972800" cy="132556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5644" y="1825625"/>
            <a:ext cx="11098307" cy="435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="" xmlns:a16="http://schemas.microsoft.com/office/drawing/2014/main" id="{533E5E79-C396-3919-759D-5AD893CE42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 rot="16200000">
            <a:off x="11716512" y="6382510"/>
            <a:ext cx="566928" cy="3840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6F0D0F06-D081-4AE5-8EBC-489F298DDA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8918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i="0" kern="1200" cap="all" spc="600" baseline="0">
          <a:solidFill>
            <a:schemeClr val="tx1"/>
          </a:solidFill>
          <a:latin typeface="+mj-lt"/>
          <a:ea typeface="+mj-ea"/>
          <a:cs typeface="Arial Black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buFontTx/>
        <a:buNone/>
        <a:defRPr sz="24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2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0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18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18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1152">
          <p15:clr>
            <a:srgbClr val="547EBF"/>
          </p15:clr>
        </p15:guide>
        <p15:guide id="3" pos="7440">
          <p15:clr>
            <a:srgbClr val="547EBF"/>
          </p15:clr>
        </p15:guide>
        <p15:guide id="4" orient="horz" pos="4080">
          <p15:clr>
            <a:srgbClr val="547EBF"/>
          </p15:clr>
        </p15:guide>
        <p15:guide id="5">
          <p15:clr>
            <a:srgbClr val="547EBF"/>
          </p15:clr>
        </p15:guide>
        <p15:guide id="6" pos="7680">
          <p15:clr>
            <a:srgbClr val="547EBF"/>
          </p15:clr>
        </p15:guide>
        <p15:guide id="7" pos="528">
          <p15:clr>
            <a:srgbClr val="547EBF"/>
          </p15:clr>
        </p15:guide>
        <p15:guide id="8" pos="6912">
          <p15:clr>
            <a:srgbClr val="547EBF"/>
          </p15:clr>
        </p15:guide>
        <p15:guide id="9" orient="horz" pos="240">
          <p15:clr>
            <a:srgbClr val="547EBF"/>
          </p15:clr>
        </p15:guide>
        <p15:guide id="10" orient="horz" pos="552">
          <p15:clr>
            <a:srgbClr val="547EBF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6768" y="505737"/>
            <a:ext cx="7414940" cy="578325"/>
          </a:xfrm>
        </p:spPr>
        <p:txBody>
          <a:bodyPr/>
          <a:lstStyle/>
          <a:p>
            <a:r>
              <a:rPr lang="en-US" sz="1200" dirty="0" smtClean="0"/>
              <a:t>Ibrahim Abou Zahr – Mohamad Abdel Rahman – Ali Yaman – Yehya Fleifel</a:t>
            </a:r>
            <a:endParaRPr lang="en-US" sz="1200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Road Management System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167" y="5770076"/>
            <a:ext cx="679202" cy="694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996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168" y="272716"/>
            <a:ext cx="10122632" cy="802105"/>
          </a:xfrm>
        </p:spPr>
        <p:txBody>
          <a:bodyPr/>
          <a:lstStyle/>
          <a:p>
            <a:r>
              <a:rPr lang="en-US" dirty="0" smtClean="0"/>
              <a:t>Design Scheme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1567" t="2212" r="2194" b="2302"/>
          <a:stretch/>
        </p:blipFill>
        <p:spPr>
          <a:xfrm>
            <a:off x="3080084" y="1074821"/>
            <a:ext cx="6079957" cy="46201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/>
          <p:cNvSpPr/>
          <p:nvPr/>
        </p:nvSpPr>
        <p:spPr>
          <a:xfrm>
            <a:off x="2927684" y="586472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 smtClean="0"/>
              <a:t>https://www.figma.com/file/pEabKvfTPbD6dpeAzgNWua/Untitled?type=whiteboard&amp;node-id=0-1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389376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flow diagram</a:t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u="sng" dirty="0" smtClean="0"/>
              <a:t>Level0</a:t>
            </a:r>
            <a:endParaRPr lang="en-US" u="sng" dirty="0"/>
          </a:p>
        </p:txBody>
      </p:sp>
      <p:pic>
        <p:nvPicPr>
          <p:cNvPr id="4" name="Content Placeholder 3" descr="C:\Users\BAU\Pictures\Screenshots\Screenshot (76).png"/>
          <p:cNvPicPr>
            <a:picLocks noGrp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17" t="34570" r="25083" b="30457"/>
          <a:stretch/>
        </p:blipFill>
        <p:spPr bwMode="auto">
          <a:xfrm>
            <a:off x="1257188" y="2371725"/>
            <a:ext cx="9308592" cy="3784005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641482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flow diagram</a:t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u="sng" dirty="0" smtClean="0"/>
              <a:t>Level 1</a:t>
            </a:r>
            <a:endParaRPr lang="en-US" u="sng" dirty="0"/>
          </a:p>
        </p:txBody>
      </p:sp>
      <p:pic>
        <p:nvPicPr>
          <p:cNvPr id="4" name="Content Placeholder 3" descr="C:\Users\BAU\Pictures\Screenshots\Screenshot (75).png"/>
          <p:cNvPicPr>
            <a:picLocks noGrp="1"/>
          </p:cNvPicPr>
          <p:nvPr>
            <p:ph sz="half" idx="2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92" t="22456" r="22951" b="4726"/>
          <a:stretch/>
        </p:blipFill>
        <p:spPr bwMode="auto">
          <a:xfrm>
            <a:off x="1896697" y="2152650"/>
            <a:ext cx="8029574" cy="4295775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173375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Structural UML Diagram</a:t>
            </a:r>
            <a:endParaRPr lang="en-US" dirty="0"/>
          </a:p>
        </p:txBody>
      </p:sp>
      <p:pic>
        <p:nvPicPr>
          <p:cNvPr id="4" name="Content Placeholder 3" descr="C:\Users\BAU\Pictures\Screenshots\Screenshot (78).png"/>
          <p:cNvPicPr>
            <a:picLocks noGrp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68" t="25663" r="43161" b="20765"/>
          <a:stretch/>
        </p:blipFill>
        <p:spPr bwMode="auto">
          <a:xfrm>
            <a:off x="2630468" y="1828800"/>
            <a:ext cx="6565939" cy="4351338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780703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850168" y="1390650"/>
            <a:ext cx="5157787" cy="647700"/>
          </a:xfrm>
        </p:spPr>
        <p:txBody>
          <a:bodyPr/>
          <a:lstStyle/>
          <a:p>
            <a:r>
              <a:rPr lang="en-US" dirty="0" smtClean="0"/>
              <a:t>First Part: 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447799" y="2209800"/>
            <a:ext cx="4010025" cy="4079876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3"/>
          </p:nvPr>
        </p:nvSpPr>
        <p:spPr>
          <a:xfrm>
            <a:off x="6182292" y="1457325"/>
            <a:ext cx="5183188" cy="676275"/>
          </a:xfrm>
        </p:spPr>
        <p:txBody>
          <a:bodyPr/>
          <a:lstStyle/>
          <a:p>
            <a:r>
              <a:rPr lang="en-US" dirty="0" smtClean="0"/>
              <a:t>Second Part: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848475" y="2409824"/>
            <a:ext cx="3564312" cy="3879851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850168" y="171451"/>
            <a:ext cx="10122632" cy="914400"/>
          </a:xfrm>
        </p:spPr>
        <p:txBody>
          <a:bodyPr/>
          <a:lstStyle/>
          <a:p>
            <a:r>
              <a:rPr lang="en-US" dirty="0" smtClean="0"/>
              <a:t>Sequence Diagram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0367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Extended ER MODEL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4724" y="1828800"/>
            <a:ext cx="6357427" cy="4351338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2704723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Stack used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1138988" y="1828800"/>
            <a:ext cx="9837541" cy="4351338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dirty="0" smtClean="0"/>
              <a:t> </a:t>
            </a:r>
            <a:r>
              <a:rPr lang="en-US" dirty="0"/>
              <a:t>Front-end: Flutter &amp; Dart (framework of Flutter)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dirty="0" smtClean="0"/>
              <a:t> </a:t>
            </a:r>
            <a:r>
              <a:rPr lang="en-US" dirty="0"/>
              <a:t>Back-end: Python, Django (framework of Python)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dirty="0" smtClean="0"/>
              <a:t> </a:t>
            </a:r>
            <a:r>
              <a:rPr lang="en-US" dirty="0"/>
              <a:t>Database: MongoDB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dirty="0" smtClean="0"/>
              <a:t> </a:t>
            </a:r>
            <a:r>
              <a:rPr lang="en-US" dirty="0"/>
              <a:t>Real-time functionality: Firebase Real-time Database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dirty="0" smtClean="0"/>
              <a:t> </a:t>
            </a:r>
            <a:r>
              <a:rPr lang="en-US" dirty="0"/>
              <a:t>Google maps API</a:t>
            </a:r>
          </a:p>
        </p:txBody>
      </p:sp>
    </p:spTree>
    <p:extLst>
      <p:ext uri="{BB962C8B-B14F-4D97-AF65-F5344CB8AC3E}">
        <p14:creationId xmlns:p14="http://schemas.microsoft.com/office/powerpoint/2010/main" val="1467813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flutter &amp; dart?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 smtClean="0"/>
              <a:t>Cost </a:t>
            </a:r>
            <a:r>
              <a:rPr lang="en-US" dirty="0"/>
              <a:t>efficiency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 smtClean="0"/>
              <a:t>Faster </a:t>
            </a:r>
            <a:r>
              <a:rPr lang="en-US" dirty="0"/>
              <a:t>app development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 smtClean="0"/>
              <a:t>Short </a:t>
            </a:r>
            <a:r>
              <a:rPr lang="en-US" dirty="0"/>
              <a:t>time-to-market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 smtClean="0"/>
              <a:t>Create </a:t>
            </a:r>
            <a:r>
              <a:rPr lang="en-US" dirty="0"/>
              <a:t>cross-platform apps that provide native performance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 smtClean="0"/>
              <a:t>Easy </a:t>
            </a:r>
            <a:r>
              <a:rPr lang="en-US" dirty="0"/>
              <a:t>to learn</a:t>
            </a:r>
          </a:p>
        </p:txBody>
      </p:sp>
      <p:pic>
        <p:nvPicPr>
          <p:cNvPr id="3080" name="Picture 8" descr="Bran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9387" y="2187038"/>
            <a:ext cx="983413" cy="1432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Google Dart Logo PNG vector in SVG, PDF, AI, CDR forma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3323" y="4844371"/>
            <a:ext cx="2266781" cy="1701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376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python with Django?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850167" y="1941095"/>
            <a:ext cx="9709267" cy="3938598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dirty="0" smtClean="0"/>
              <a:t>Robustness</a:t>
            </a:r>
            <a:endParaRPr lang="en-US" dirty="0"/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dirty="0" smtClean="0"/>
              <a:t>Scalability</a:t>
            </a:r>
            <a:endParaRPr lang="en-US" dirty="0"/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dirty="0" smtClean="0"/>
              <a:t>Ease </a:t>
            </a:r>
            <a:r>
              <a:rPr lang="en-US" dirty="0"/>
              <a:t>of use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dirty="0" smtClean="0"/>
              <a:t>Contains </a:t>
            </a:r>
            <a:r>
              <a:rPr lang="en-US" dirty="0"/>
              <a:t>many libraries 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dirty="0" smtClean="0"/>
              <a:t>Fast </a:t>
            </a:r>
            <a:r>
              <a:rPr lang="en-US" dirty="0"/>
              <a:t>Processing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dirty="0" smtClean="0"/>
              <a:t>Secure</a:t>
            </a:r>
            <a:endParaRPr lang="en-US" dirty="0"/>
          </a:p>
          <a:p>
            <a:endParaRPr lang="en-US" dirty="0"/>
          </a:p>
        </p:txBody>
      </p:sp>
      <p:pic>
        <p:nvPicPr>
          <p:cNvPr id="4098" name="Picture 2" descr="What does the Python logo stand for? - Quor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1408" y="2180409"/>
            <a:ext cx="1730118" cy="1658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Django Community | Djan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0484" y="4719846"/>
            <a:ext cx="2671966" cy="930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7238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Database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b="1" u="sng" dirty="0" smtClean="0"/>
              <a:t>MongoDB</a:t>
            </a:r>
            <a:r>
              <a:rPr lang="en-US" dirty="0" smtClean="0"/>
              <a:t>: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dirty="0" smtClean="0"/>
              <a:t>Powerful querying and analytics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dirty="0" smtClean="0"/>
              <a:t>Handles </a:t>
            </a:r>
            <a:r>
              <a:rPr lang="en-US" dirty="0"/>
              <a:t>highly diverse data types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dirty="0" smtClean="0"/>
              <a:t> </a:t>
            </a:r>
            <a:r>
              <a:rPr lang="en-US" dirty="0"/>
              <a:t>NoSQL, because we do not want to use a relational database.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dirty="0" smtClean="0"/>
              <a:t> </a:t>
            </a:r>
            <a:r>
              <a:rPr lang="en-US" dirty="0"/>
              <a:t>Great for big data systems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dirty="0" smtClean="0"/>
              <a:t> </a:t>
            </a:r>
            <a:r>
              <a:rPr lang="en-US" dirty="0"/>
              <a:t>Full technical support and documentation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2050" name="Picture 2" descr="File:MongoDB Logo.svg - Wikipedi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7304" y="5341311"/>
            <a:ext cx="3112169" cy="838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633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7070" y="764006"/>
            <a:ext cx="10122632" cy="652054"/>
          </a:xfrm>
        </p:spPr>
        <p:txBody>
          <a:bodyPr/>
          <a:lstStyle/>
          <a:p>
            <a:r>
              <a:rPr lang="en-US" dirty="0" smtClean="0"/>
              <a:t>Project idea and goals (1)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837070" y="1691640"/>
            <a:ext cx="10126362" cy="4351338"/>
          </a:xfrm>
        </p:spPr>
        <p:txBody>
          <a:bodyPr/>
          <a:lstStyle/>
          <a:p>
            <a:r>
              <a:rPr lang="en-US" b="1" dirty="0" smtClean="0"/>
              <a:t>What is the purpose of our software?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Ensures city hall policies are being enforced via reports from residents.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Establishes a strong connection between the municipality and the community.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Prioritizes safety and cleanliness in the neighborhood.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Fosters cooperation between district managers and locals to address street related issues.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091029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Api Used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b="1" dirty="0" smtClean="0"/>
              <a:t>Why Google Maps API?</a:t>
            </a:r>
          </a:p>
          <a:p>
            <a:pPr marL="342900" lvl="0" indent="-34290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en-US" altLang="en-US" dirty="0">
                <a:latin typeface="Arial" panose="020B0604020202020204" pitchFamily="34" charset="0"/>
              </a:rPr>
              <a:t>Embed interactive maps into websites</a:t>
            </a:r>
          </a:p>
          <a:p>
            <a:pPr marL="342900" lvl="0" indent="-34290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en-US" altLang="en-US" dirty="0">
                <a:latin typeface="Arial" panose="020B0604020202020204" pitchFamily="34" charset="0"/>
              </a:rPr>
              <a:t>Allow users to explore different locations</a:t>
            </a:r>
          </a:p>
          <a:p>
            <a:pPr marL="342900" lvl="0" indent="-34290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en-US" altLang="en-US" dirty="0">
                <a:latin typeface="Arial" panose="020B0604020202020204" pitchFamily="34" charset="0"/>
              </a:rPr>
              <a:t>Enable zoom in and out functionality</a:t>
            </a:r>
          </a:p>
          <a:p>
            <a:pPr marL="342900" lvl="0" indent="-34290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en-US" altLang="en-US" dirty="0">
                <a:latin typeface="Arial" panose="020B0604020202020204" pitchFamily="34" charset="0"/>
              </a:rPr>
              <a:t>Toggle between map types</a:t>
            </a:r>
          </a:p>
          <a:p>
            <a:pPr marL="342900" lvl="0" indent="-34290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en-US" altLang="en-US" dirty="0">
                <a:latin typeface="Arial" panose="020B0604020202020204" pitchFamily="34" charset="0"/>
              </a:rPr>
              <a:t>Interact with markers and overlays on the map</a:t>
            </a:r>
          </a:p>
          <a:p>
            <a:endParaRPr lang="en-US" b="1" dirty="0" smtClean="0"/>
          </a:p>
          <a:p>
            <a:endParaRPr lang="en-US" b="1" dirty="0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0" y="0"/>
            <a:ext cx="170815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/>
            </a:r>
            <a:b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</a:b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30" name="Picture 6" descr="About – Google Map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9201" y="1724213"/>
            <a:ext cx="1360884" cy="1360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9318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Firebase real-time database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850168" y="2117558"/>
            <a:ext cx="10126362" cy="4062580"/>
          </a:xfrm>
        </p:spPr>
        <p:txBody>
          <a:bodyPr/>
          <a:lstStyle/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dirty="0"/>
              <a:t>Firebase allows secure access to the database from client-side code</a:t>
            </a: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dirty="0"/>
              <a:t>It ensures only authorized users can interact with the database</a:t>
            </a: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dirty="0"/>
              <a:t>Firebase keeps data synchronized in real-time</a:t>
            </a: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dirty="0"/>
              <a:t>This helps in building collaborative apps with ease</a:t>
            </a:r>
          </a:p>
          <a:p>
            <a:endParaRPr lang="en-US" dirty="0"/>
          </a:p>
        </p:txBody>
      </p:sp>
      <p:pic>
        <p:nvPicPr>
          <p:cNvPr id="5126" name="Picture 6" descr="File:Firebase Logo.svg - Wikipedi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7261" y="5366643"/>
            <a:ext cx="2892424" cy="813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7462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you!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7196" y="3782703"/>
            <a:ext cx="5444517" cy="1731890"/>
          </a:xfrm>
        </p:spPr>
        <p:txBody>
          <a:bodyPr/>
          <a:lstStyle/>
          <a:p>
            <a:r>
              <a:rPr lang="en-US" dirty="0" smtClean="0"/>
              <a:t>Looking</a:t>
            </a:r>
            <a:r>
              <a:rPr lang="en-US" b="1" dirty="0" smtClean="0"/>
              <a:t> forward to see you support our project!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144041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idea and goals 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b="1" dirty="0" smtClean="0"/>
              <a:t>What are the problems being tackled?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200" dirty="0" smtClean="0"/>
              <a:t>Common problems of street ignorance, notably sinkholes acting as accident risks.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200" dirty="0" smtClean="0"/>
              <a:t>Thrown garbage on sidewalks causing environmental health problems.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200" dirty="0" smtClean="0"/>
              <a:t>Broken street lights which is a dangerous hazard requiring immediate reporting.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200" dirty="0" smtClean="0"/>
              <a:t>Lack of manhole covers due to theft and vandalism. 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606717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0652" y="994610"/>
            <a:ext cx="5101389" cy="1299411"/>
          </a:xfrm>
        </p:spPr>
        <p:txBody>
          <a:bodyPr/>
          <a:lstStyle/>
          <a:p>
            <a:pPr algn="ctr"/>
            <a:r>
              <a:rPr lang="en-US" dirty="0" smtClean="0"/>
              <a:t>Sdlc Model Used</a:t>
            </a:r>
            <a:endParaRPr lang="en-US" dirty="0"/>
          </a:p>
        </p:txBody>
      </p:sp>
      <p:pic>
        <p:nvPicPr>
          <p:cNvPr id="6" name="Picture Placeholder 5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15" b="2615"/>
          <a:stretch>
            <a:fillRect/>
          </a:stretch>
        </p:blipFill>
        <p:spPr>
          <a:xfrm>
            <a:off x="1010652" y="3416968"/>
            <a:ext cx="4982161" cy="2786394"/>
          </a:xfrm>
        </p:spPr>
      </p:pic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696221" y="654638"/>
            <a:ext cx="4834517" cy="5681994"/>
          </a:xfrm>
        </p:spPr>
        <p:txBody>
          <a:bodyPr/>
          <a:lstStyle/>
          <a:p>
            <a:r>
              <a:rPr lang="en-US" sz="2400" b="1" cap="none" dirty="0" smtClean="0"/>
              <a:t>Why use scrum? 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cap="none" dirty="0" smtClean="0"/>
              <a:t>Flexible and adaptive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cap="none" dirty="0" smtClean="0"/>
              <a:t>Continuous improvement.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cap="none" dirty="0" smtClean="0"/>
              <a:t>Iterative and Incremental (Sprints).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cap="none" dirty="0" smtClean="0"/>
              <a:t>Self-organizing teaming.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cap="none" dirty="0" smtClean="0"/>
              <a:t>Frequent releases.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cap="none" dirty="0" smtClean="0"/>
              <a:t>Emphasis on customer collaboration.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n-US" sz="2400" cap="none" dirty="0"/>
          </a:p>
        </p:txBody>
      </p:sp>
    </p:spTree>
    <p:extLst>
      <p:ext uri="{BB962C8B-B14F-4D97-AF65-F5344CB8AC3E}">
        <p14:creationId xmlns:p14="http://schemas.microsoft.com/office/powerpoint/2010/main" val="2232186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168" y="304801"/>
            <a:ext cx="10122632" cy="898358"/>
          </a:xfrm>
        </p:spPr>
        <p:txBody>
          <a:bodyPr/>
          <a:lstStyle/>
          <a:p>
            <a:r>
              <a:rPr lang="en-US" dirty="0" smtClean="0"/>
              <a:t>Project Organization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850168" y="1203159"/>
            <a:ext cx="10126362" cy="4976979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During our research for exploring the best software development environment , we came along interesting paths for </a:t>
            </a:r>
            <a:r>
              <a:rPr lang="en-US" b="1" dirty="0"/>
              <a:t>ClickUp</a:t>
            </a:r>
            <a:r>
              <a:rPr lang="en-US" dirty="0"/>
              <a:t> , </a:t>
            </a:r>
            <a:r>
              <a:rPr lang="en-US" b="1" dirty="0" smtClean="0"/>
              <a:t>Trello</a:t>
            </a:r>
            <a:r>
              <a:rPr lang="en-US" dirty="0" smtClean="0"/>
              <a:t>, </a:t>
            </a:r>
            <a:r>
              <a:rPr lang="en-US" b="1" dirty="0" smtClean="0"/>
              <a:t>Microsoft </a:t>
            </a:r>
            <a:r>
              <a:rPr lang="en-US" b="1" dirty="0"/>
              <a:t>– To Do </a:t>
            </a:r>
            <a:r>
              <a:rPr lang="en-US" dirty="0" smtClean="0"/>
              <a:t> and </a:t>
            </a:r>
            <a:r>
              <a:rPr lang="en-US" b="1" dirty="0" smtClean="0"/>
              <a:t>Jira.</a:t>
            </a:r>
            <a:endParaRPr lang="en-US" b="1" dirty="0"/>
          </a:p>
          <a:p>
            <a:r>
              <a:rPr lang="en-US" b="1" dirty="0" smtClean="0"/>
              <a:t>- Why Trello? </a:t>
            </a:r>
          </a:p>
          <a:p>
            <a:r>
              <a:rPr lang="en-US" sz="2000" dirty="0"/>
              <a:t>It offers a user-friendly interface, flexible structure, collaboration features, integration options, and mobile accessibility</a:t>
            </a:r>
            <a:r>
              <a:rPr lang="en-US" sz="2000" dirty="0" smtClean="0"/>
              <a:t>.</a:t>
            </a:r>
          </a:p>
          <a:p>
            <a:pPr marL="342900" indent="-342900">
              <a:buFontTx/>
              <a:buChar char="-"/>
            </a:pPr>
            <a:r>
              <a:rPr lang="en-US" b="1" dirty="0" smtClean="0"/>
              <a:t>Why Jira? </a:t>
            </a:r>
          </a:p>
          <a:p>
            <a:r>
              <a:rPr lang="en-US" sz="2000" dirty="0"/>
              <a:t>It supports agile methodologies like Scrum and Kanban, offers customizable workflows, and integrates with popular </a:t>
            </a:r>
            <a:r>
              <a:rPr lang="en-US" sz="2000" dirty="0" smtClean="0"/>
              <a:t>tools.</a:t>
            </a:r>
            <a:endParaRPr lang="en-US" sz="2000" b="1" dirty="0" smtClean="0"/>
          </a:p>
          <a:p>
            <a:endParaRPr lang="en-US" sz="2000" dirty="0" smtClean="0"/>
          </a:p>
          <a:p>
            <a:endParaRPr lang="en-US" b="1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7382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168" y="144379"/>
            <a:ext cx="10122632" cy="802105"/>
          </a:xfrm>
        </p:spPr>
        <p:txBody>
          <a:bodyPr/>
          <a:lstStyle/>
          <a:p>
            <a:r>
              <a:rPr lang="en-US" dirty="0" smtClean="0"/>
              <a:t>Project Organization 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846438" y="946484"/>
            <a:ext cx="10126362" cy="5598694"/>
          </a:xfrm>
        </p:spPr>
        <p:txBody>
          <a:bodyPr/>
          <a:lstStyle/>
          <a:p>
            <a:pPr marL="342900" indent="-342900">
              <a:buFontTx/>
              <a:buChar char="-"/>
            </a:pPr>
            <a:r>
              <a:rPr lang="en-US" b="1" dirty="0" smtClean="0"/>
              <a:t>Why Microsoft To Do? </a:t>
            </a:r>
          </a:p>
          <a:p>
            <a:r>
              <a:rPr lang="en-US" sz="2000" dirty="0"/>
              <a:t>It features a simple, intuitive interface, task organization features, collaboration, and offline access</a:t>
            </a:r>
            <a:r>
              <a:rPr lang="en-US" sz="2000" dirty="0" smtClean="0"/>
              <a:t>.</a:t>
            </a:r>
          </a:p>
          <a:p>
            <a:pPr marL="342900" indent="-342900">
              <a:buFontTx/>
              <a:buChar char="-"/>
            </a:pPr>
            <a:r>
              <a:rPr lang="en-US" sz="2000" b="1" dirty="0" smtClean="0"/>
              <a:t>Why ClickUp? </a:t>
            </a:r>
          </a:p>
          <a:p>
            <a:r>
              <a:rPr lang="en-US" sz="2000" dirty="0"/>
              <a:t>It features a simple, intuitive interface, task organization features, collaboration, and offline access</a:t>
            </a:r>
            <a:r>
              <a:rPr lang="en-US" sz="2000" dirty="0" smtClean="0"/>
              <a:t>.</a:t>
            </a:r>
          </a:p>
          <a:p>
            <a:r>
              <a:rPr lang="en-US" sz="2000" b="1" dirty="0" smtClean="0"/>
              <a:t>Overall</a:t>
            </a:r>
            <a:r>
              <a:rPr lang="en-US" sz="2000" dirty="0" smtClean="0"/>
              <a:t>, each platform offers unique benefits, </a:t>
            </a:r>
            <a:r>
              <a:rPr lang="en-US" sz="2000" dirty="0"/>
              <a:t>from </a:t>
            </a:r>
            <a:r>
              <a:rPr lang="en-US" sz="2000" b="1" dirty="0"/>
              <a:t>ClickUp's</a:t>
            </a:r>
            <a:r>
              <a:rPr lang="en-US" sz="2000" dirty="0"/>
              <a:t> comprehensive task management capabilities to </a:t>
            </a:r>
            <a:r>
              <a:rPr lang="en-US" sz="2000" b="1" dirty="0"/>
              <a:t>Jira's</a:t>
            </a:r>
            <a:r>
              <a:rPr lang="en-US" sz="2000" dirty="0"/>
              <a:t> advanced support for agile </a:t>
            </a:r>
            <a:r>
              <a:rPr lang="en-US" sz="2000" dirty="0" smtClean="0"/>
              <a:t>methodologies.</a:t>
            </a:r>
          </a:p>
          <a:p>
            <a:r>
              <a:rPr lang="en-US" sz="2000" b="1" dirty="0" smtClean="0"/>
              <a:t>Hence</a:t>
            </a:r>
            <a:r>
              <a:rPr lang="en-US" sz="2000" dirty="0" smtClean="0"/>
              <a:t>, </a:t>
            </a:r>
            <a:r>
              <a:rPr lang="en-US" sz="2000" dirty="0"/>
              <a:t>Jira software has been selected due to its </a:t>
            </a:r>
            <a:r>
              <a:rPr lang="en-US" sz="2000" dirty="0" smtClean="0"/>
              <a:t>efficient </a:t>
            </a:r>
            <a:r>
              <a:rPr lang="en-US" sz="2000" dirty="0"/>
              <a:t>organization of teamwork, robust analytics capabilities, effective sprint </a:t>
            </a:r>
            <a:r>
              <a:rPr lang="en-US" sz="2000" dirty="0" smtClean="0"/>
              <a:t>planning and </a:t>
            </a:r>
            <a:r>
              <a:rPr lang="en-US" sz="2000" dirty="0"/>
              <a:t>backlog </a:t>
            </a:r>
            <a:r>
              <a:rPr lang="en-US" sz="2000" dirty="0" smtClean="0"/>
              <a:t>management</a:t>
            </a:r>
            <a:r>
              <a:rPr lang="en-US" sz="2000" dirty="0"/>
              <a:t>.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329836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4"/>
          </p:nvPr>
        </p:nvSpPr>
        <p:spPr>
          <a:xfrm>
            <a:off x="697518" y="1187118"/>
            <a:ext cx="5157787" cy="5342020"/>
          </a:xfrm>
        </p:spPr>
        <p:txBody>
          <a:bodyPr/>
          <a:lstStyle/>
          <a:p>
            <a:pPr marL="342900" indent="-342900">
              <a:buFontTx/>
              <a:buChar char="-"/>
            </a:pPr>
            <a:r>
              <a:rPr lang="en-US" sz="2100" b="1" dirty="0" smtClean="0"/>
              <a:t>Is our software </a:t>
            </a:r>
            <a:r>
              <a:rPr lang="en-US" sz="2100" b="1" u="sng" dirty="0" smtClean="0"/>
              <a:t>Legally Feasible</a:t>
            </a:r>
            <a:r>
              <a:rPr lang="en-US" sz="2100" b="1" dirty="0" smtClean="0"/>
              <a:t>?</a:t>
            </a:r>
            <a:endParaRPr lang="en-US" sz="2100" dirty="0"/>
          </a:p>
          <a:p>
            <a:r>
              <a:rPr lang="en-US" sz="2100" dirty="0" smtClean="0"/>
              <a:t>Yes, it is legally doable. </a:t>
            </a:r>
          </a:p>
          <a:p>
            <a:pPr marL="342900" indent="-342900">
              <a:buFontTx/>
              <a:buChar char="-"/>
            </a:pPr>
            <a:r>
              <a:rPr lang="en-US" sz="2100" b="1" dirty="0" smtClean="0"/>
              <a:t>Is our software </a:t>
            </a:r>
            <a:r>
              <a:rPr lang="en-US" sz="2100" b="1" u="sng" dirty="0" smtClean="0"/>
              <a:t>Technically Feasible</a:t>
            </a:r>
            <a:r>
              <a:rPr lang="en-US" sz="2100" b="1" dirty="0" smtClean="0"/>
              <a:t>?</a:t>
            </a:r>
          </a:p>
          <a:p>
            <a:r>
              <a:rPr lang="en-US" sz="2100" dirty="0" smtClean="0"/>
              <a:t>Yes, it uses modern age tech without complicating things especially in Lebanon.</a:t>
            </a:r>
          </a:p>
          <a:p>
            <a:pPr marL="342900" indent="-342900">
              <a:buFontTx/>
              <a:buChar char="-"/>
            </a:pPr>
            <a:r>
              <a:rPr lang="en-US" sz="2100" b="1" dirty="0" smtClean="0"/>
              <a:t>Is our software </a:t>
            </a:r>
            <a:r>
              <a:rPr lang="en-US" sz="2100" b="1" u="sng" dirty="0" smtClean="0"/>
              <a:t>Economically Feasible</a:t>
            </a:r>
            <a:r>
              <a:rPr lang="en-US" sz="2100" b="1" dirty="0" smtClean="0"/>
              <a:t>?</a:t>
            </a:r>
          </a:p>
          <a:p>
            <a:r>
              <a:rPr lang="en-US" sz="2100" b="1" dirty="0" smtClean="0">
                <a:solidFill>
                  <a:srgbClr val="FF0000"/>
                </a:solidFill>
              </a:rPr>
              <a:t>Lets check the numbers!</a:t>
            </a:r>
          </a:p>
          <a:p>
            <a:endParaRPr lang="en-US" sz="2200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168" y="272717"/>
            <a:ext cx="10122632" cy="914400"/>
          </a:xfrm>
        </p:spPr>
        <p:txBody>
          <a:bodyPr/>
          <a:lstStyle/>
          <a:p>
            <a:r>
              <a:rPr lang="en-US" dirty="0" smtClean="0"/>
              <a:t>Feasibility Study</a:t>
            </a:r>
            <a:endParaRPr lang="en-US" dirty="0"/>
          </a:p>
        </p:txBody>
      </p:sp>
      <p:pic>
        <p:nvPicPr>
          <p:cNvPr id="1026" name="Picture 2" descr="Feasibility Study and Its Importance In Project Management | iCert Global"/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" t="15995" r="-327" b="4634"/>
          <a:stretch/>
        </p:blipFill>
        <p:spPr bwMode="auto">
          <a:xfrm>
            <a:off x="6554469" y="1781357"/>
            <a:ext cx="4912782" cy="24377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9226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168" y="465221"/>
            <a:ext cx="10122632" cy="930442"/>
          </a:xfrm>
        </p:spPr>
        <p:txBody>
          <a:bodyPr/>
          <a:lstStyle/>
          <a:p>
            <a:r>
              <a:rPr lang="en-US" dirty="0" smtClean="0"/>
              <a:t>Survey(84 responses)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846438" y="4946903"/>
            <a:ext cx="10126362" cy="1233233"/>
          </a:xfrm>
        </p:spPr>
        <p:txBody>
          <a:bodyPr/>
          <a:lstStyle/>
          <a:p>
            <a:r>
              <a:rPr lang="en-US" sz="1800" dirty="0" smtClean="0"/>
              <a:t>Above statistics also indicate that our project is also </a:t>
            </a:r>
            <a:r>
              <a:rPr lang="en-US" sz="1800" b="1" u="sng" dirty="0" smtClean="0"/>
              <a:t>market feasible</a:t>
            </a:r>
            <a:r>
              <a:rPr lang="en-US" sz="1800" dirty="0" smtClean="0"/>
              <a:t>!</a:t>
            </a:r>
            <a:endParaRPr lang="en-US" sz="18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438" y="1828798"/>
            <a:ext cx="4748526" cy="282211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5179" y="1828799"/>
            <a:ext cx="4616562" cy="282211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/>
          <a:srcRect l="5931" t="11987" r="6341" b="9520"/>
          <a:stretch/>
        </p:blipFill>
        <p:spPr>
          <a:xfrm>
            <a:off x="8229600" y="4973053"/>
            <a:ext cx="1331495" cy="11229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53725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168" y="352927"/>
            <a:ext cx="10122632" cy="817480"/>
          </a:xfrm>
        </p:spPr>
        <p:txBody>
          <a:bodyPr/>
          <a:lstStyle/>
          <a:p>
            <a:r>
              <a:rPr lang="en-US" dirty="0" smtClean="0"/>
              <a:t>Use case diagram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2065638" y="5968330"/>
            <a:ext cx="10126362" cy="753980"/>
          </a:xfrm>
        </p:spPr>
        <p:txBody>
          <a:bodyPr/>
          <a:lstStyle/>
          <a:p>
            <a:r>
              <a:rPr lang="en-US" b="1" dirty="0"/>
              <a:t>Link : https://</a:t>
            </a:r>
            <a:r>
              <a:rPr lang="en-US" b="1" dirty="0" smtClean="0"/>
              <a:t>app.creately.com/d/DI0ZsIYsijt/edit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6316" y="1363579"/>
            <a:ext cx="7045861" cy="4411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515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ark modernist presentation">
  <a:themeElements>
    <a:clrScheme name="Custom 9">
      <a:dk1>
        <a:srgbClr val="36393B"/>
      </a:dk1>
      <a:lt1>
        <a:srgbClr val="FFFFFF"/>
      </a:lt1>
      <a:dk2>
        <a:srgbClr val="3AEFCC"/>
      </a:dk2>
      <a:lt2>
        <a:srgbClr val="E7E4E6"/>
      </a:lt2>
      <a:accent1>
        <a:srgbClr val="4A5EE6"/>
      </a:accent1>
      <a:accent2>
        <a:srgbClr val="62D382"/>
      </a:accent2>
      <a:accent3>
        <a:srgbClr val="FDED60"/>
      </a:accent3>
      <a:accent4>
        <a:srgbClr val="FD4C00"/>
      </a:accent4>
      <a:accent5>
        <a:srgbClr val="FE2701"/>
      </a:accent5>
      <a:accent6>
        <a:srgbClr val="CA54FB"/>
      </a:accent6>
      <a:hlink>
        <a:srgbClr val="4E62F0"/>
      </a:hlink>
      <a:folHlink>
        <a:srgbClr val="FC4C00"/>
      </a:folHlink>
    </a:clrScheme>
    <a:fontScheme name="Custom 9">
      <a:majorFont>
        <a:latin typeface="Arial Black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Dark modernist presentation</Template>
  <TotalTime>280</TotalTime>
  <Words>631</Words>
  <Application>Microsoft Office PowerPoint</Application>
  <PresentationFormat>Widescreen</PresentationFormat>
  <Paragraphs>100</Paragraphs>
  <Slides>22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0" baseType="lpstr">
      <vt:lpstr>Arial</vt:lpstr>
      <vt:lpstr>Arial Black</vt:lpstr>
      <vt:lpstr>Avenir Next LT Pro</vt:lpstr>
      <vt:lpstr>Calibri</vt:lpstr>
      <vt:lpstr>Courier New</vt:lpstr>
      <vt:lpstr>Söhne</vt:lpstr>
      <vt:lpstr>Wingdings</vt:lpstr>
      <vt:lpstr>Dark modernist presentation</vt:lpstr>
      <vt:lpstr>Road Management System </vt:lpstr>
      <vt:lpstr>Project idea and goals (1)</vt:lpstr>
      <vt:lpstr>Project idea and goals (2)</vt:lpstr>
      <vt:lpstr>Sdlc Model Used</vt:lpstr>
      <vt:lpstr>Project Organization</vt:lpstr>
      <vt:lpstr>Project Organization (2)</vt:lpstr>
      <vt:lpstr>Feasibility Study</vt:lpstr>
      <vt:lpstr>Survey(84 responses)</vt:lpstr>
      <vt:lpstr>Use case diagram</vt:lpstr>
      <vt:lpstr>Design Scheme</vt:lpstr>
      <vt:lpstr>Data flow diagram  Level0</vt:lpstr>
      <vt:lpstr>Data flow diagram  Level 1</vt:lpstr>
      <vt:lpstr>Structural UML Diagram</vt:lpstr>
      <vt:lpstr>Sequence Diagram</vt:lpstr>
      <vt:lpstr>Extended ER MODEL</vt:lpstr>
      <vt:lpstr>Stack used</vt:lpstr>
      <vt:lpstr>Why flutter &amp; dart?</vt:lpstr>
      <vt:lpstr>Why python with Django?</vt:lpstr>
      <vt:lpstr>Database </vt:lpstr>
      <vt:lpstr>Api Used</vt:lpstr>
      <vt:lpstr>Firebase real-time database</vt:lpstr>
      <vt:lpstr>Thank you!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Road Management System</dc:title>
  <dc:creator>pc</dc:creator>
  <cp:lastModifiedBy>pc</cp:lastModifiedBy>
  <cp:revision>29</cp:revision>
  <dcterms:created xsi:type="dcterms:W3CDTF">2024-03-14T18:14:07Z</dcterms:created>
  <dcterms:modified xsi:type="dcterms:W3CDTF">2024-04-24T21:10:07Z</dcterms:modified>
</cp:coreProperties>
</file>